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7" r:id="rId2"/>
    <p:sldId id="259" r:id="rId3"/>
    <p:sldId id="304" r:id="rId4"/>
    <p:sldId id="3333" r:id="rId5"/>
    <p:sldId id="3334" r:id="rId6"/>
    <p:sldId id="3335" r:id="rId7"/>
    <p:sldId id="3336" r:id="rId8"/>
    <p:sldId id="3337" r:id="rId9"/>
    <p:sldId id="3338" r:id="rId10"/>
    <p:sldId id="3339" r:id="rId11"/>
    <p:sldId id="3341" r:id="rId12"/>
    <p:sldId id="3346" r:id="rId13"/>
    <p:sldId id="3345" r:id="rId14"/>
    <p:sldId id="3347" r:id="rId15"/>
    <p:sldId id="3348" r:id="rId16"/>
    <p:sldId id="3340" r:id="rId17"/>
    <p:sldId id="3342" r:id="rId18"/>
    <p:sldId id="258" r:id="rId19"/>
    <p:sldId id="3343" r:id="rId20"/>
    <p:sldId id="3344" r:id="rId21"/>
    <p:sldId id="282" r:id="rId22"/>
    <p:sldId id="3329" r:id="rId23"/>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041A028-B90C-B74A-AA24-04D04A50E3DB}">
          <p14:sldIdLst>
            <p14:sldId id="257"/>
          </p14:sldIdLst>
        </p14:section>
        <p14:section name="Background Motivation" id="{D0CECF59-EDFF-AE45-9ED3-B727B329BE69}">
          <p14:sldIdLst>
            <p14:sldId id="259"/>
            <p14:sldId id="304"/>
          </p14:sldIdLst>
        </p14:section>
        <p14:section name="Research Paper 1" id="{C142861C-3A91-2648-AA80-44ECB1247AC1}">
          <p14:sldIdLst>
            <p14:sldId id="3333"/>
            <p14:sldId id="3334"/>
            <p14:sldId id="3335"/>
            <p14:sldId id="3336"/>
            <p14:sldId id="3337"/>
            <p14:sldId id="3338"/>
            <p14:sldId id="3339"/>
          </p14:sldIdLst>
        </p14:section>
        <p14:section name="Research Paper 2" id="{90E268AC-E415-2947-9C94-F413F717D4B0}">
          <p14:sldIdLst>
            <p14:sldId id="3341"/>
            <p14:sldId id="3346"/>
            <p14:sldId id="3345"/>
            <p14:sldId id="3347"/>
            <p14:sldId id="3348"/>
          </p14:sldIdLst>
        </p14:section>
        <p14:section name="Rresearch Paper 3" id="{1AE03485-982A-D542-8206-86D53DE61AEF}">
          <p14:sldIdLst>
            <p14:sldId id="3340"/>
            <p14:sldId id="3342"/>
            <p14:sldId id="258"/>
            <p14:sldId id="3343"/>
            <p14:sldId id="3344"/>
          </p14:sldIdLst>
        </p14:section>
        <p14:section name="Conclusion" id="{E29358B4-F6A8-5B49-88CA-9FB0C5509B8A}">
          <p14:sldIdLst>
            <p14:sldId id="282"/>
            <p14:sldId id="332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1124"/>
    <a:srgbClr val="9317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64"/>
    <p:restoredTop sz="96018"/>
  </p:normalViewPr>
  <p:slideViewPr>
    <p:cSldViewPr snapToGrid="0">
      <p:cViewPr varScale="1">
        <p:scale>
          <a:sx n="118" d="100"/>
          <a:sy n="118" d="100"/>
        </p:scale>
        <p:origin x="32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7E3D311E-B5E4-9340-9C4A-2765C4B8214F}" type="datetimeFigureOut">
              <a:rPr lang="en-US" smtClean="0"/>
              <a:t>1/26/26</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3DE95FDD-DF88-0B49-A050-886F3FF6D034}" type="slidenum">
              <a:rPr lang="en-US" smtClean="0"/>
              <a:t>‹#›</a:t>
            </a:fld>
            <a:endParaRPr lang="en-US"/>
          </a:p>
        </p:txBody>
      </p:sp>
    </p:spTree>
    <p:extLst>
      <p:ext uri="{BB962C8B-B14F-4D97-AF65-F5344CB8AC3E}">
        <p14:creationId xmlns:p14="http://schemas.microsoft.com/office/powerpoint/2010/main" val="4023302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257175"/>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6906684" y="0"/>
            <a:ext cx="5283200" cy="257175"/>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4384675" y="384175"/>
            <a:ext cx="3422650" cy="1925638"/>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1219200" y="2438400"/>
            <a:ext cx="9753600" cy="2311004"/>
          </a:xfrm>
          <a:prstGeom prst="rect">
            <a:avLst/>
          </a:prstGeom>
        </p:spPr>
        <p:txBody>
          <a:bodyPr vert="horz" lIns="91440" tIns="45720" rIns="91440" bIns="45720" rtlCol="0"/>
          <a:lstStyle/>
          <a:p>
            <a:pPr algn="l" rtl="0">
              <a:spcBef>
                <a:spcPts val="0"/>
              </a:spcBef>
              <a:spcAft>
                <a:spcPts val="0"/>
              </a:spcAft>
            </a:pPr>
            <a:r>
              <a:rPr lang="en-US" sz="1800" b="1" i="0" u="none" strike="noStrike" dirty="0">
                <a:solidFill>
                  <a:srgbClr val="212121"/>
                </a:solidFill>
                <a:effectLst/>
                <a:latin typeface="Arial" panose="020B0604020202020204" pitchFamily="34" charset="0"/>
              </a:rPr>
              <a:t>My Abstract for https://ai4research-workshop.github.io/</a:t>
            </a:r>
            <a:endParaRPr lang="en-US" b="0" i="0" u="none" strike="noStrike" dirty="0">
              <a:solidFill>
                <a:srgbClr val="000000"/>
              </a:solidFill>
              <a:effectLst/>
              <a:latin typeface="Helvetica" pitchFamily="2" charset="0"/>
            </a:endParaRPr>
          </a:p>
          <a:p>
            <a:pPr algn="l" rtl="0">
              <a:spcBef>
                <a:spcPts val="0"/>
              </a:spcBef>
              <a:spcAft>
                <a:spcPts val="0"/>
              </a:spcAft>
            </a:pPr>
            <a:r>
              <a:rPr lang="en-US" sz="1800" b="0" i="0" u="none" strike="noStrike" dirty="0">
                <a:solidFill>
                  <a:srgbClr val="212121"/>
                </a:solidFill>
                <a:effectLst/>
                <a:latin typeface="Arial" panose="020B0604020202020204" pitchFamily="34" charset="0"/>
              </a:rPr>
              <a:t>The vision of an AI scientist, an agent that can autonomously discover, synthesize, and communicate new knowledge, is rapidly advancing beyond proof-of-concept. However, building such agents requires solving critical challenges at multiple stages of the research pipeline. In this talk, we will present a trilogy of works that address these core challenges. First, we will introduce </a:t>
            </a:r>
            <a:r>
              <a:rPr lang="en-US" sz="1800" b="0" i="0" u="none" strike="noStrike" dirty="0" err="1">
                <a:solidFill>
                  <a:srgbClr val="212121"/>
                </a:solidFill>
                <a:effectLst/>
                <a:latin typeface="Arial" panose="020B0604020202020204" pitchFamily="34" charset="0"/>
              </a:rPr>
              <a:t>Webwatcher</a:t>
            </a:r>
            <a:r>
              <a:rPr lang="en-US" sz="1800" b="0" i="0" u="none" strike="noStrike" dirty="0">
                <a:solidFill>
                  <a:srgbClr val="212121"/>
                </a:solidFill>
                <a:effectLst/>
                <a:latin typeface="Arial" panose="020B0604020202020204" pitchFamily="34" charset="0"/>
              </a:rPr>
              <a:t>, a vision-language deep research agent that breaks new frontiers by actively exploring and grounding its knowledge in real-world digital environments, moving beyond passive text analysis. Second, we will discuss our comprehensive survey, "Exploring Agentic MLLMs: A Survey for </a:t>
            </a:r>
            <a:r>
              <a:rPr lang="en-US" sz="1800" b="0" i="0" u="none" strike="noStrike" dirty="0" err="1">
                <a:solidFill>
                  <a:srgbClr val="212121"/>
                </a:solidFill>
                <a:effectLst/>
                <a:latin typeface="Arial" panose="020B0604020202020204" pitchFamily="34" charset="0"/>
              </a:rPr>
              <a:t>AIScientists</a:t>
            </a:r>
            <a:r>
              <a:rPr lang="en-US" sz="1800" b="0" i="0" u="none" strike="noStrike" dirty="0">
                <a:solidFill>
                  <a:srgbClr val="212121"/>
                </a:solidFill>
                <a:effectLst/>
                <a:latin typeface="Arial" panose="020B0604020202020204" pitchFamily="34" charset="0"/>
              </a:rPr>
              <a:t>", which provides the essential roadmap for AI scientists in terms of structuring the architectures and capabilities needed for such multimodal autonomous systems. Finally, I will address the cornerstone of scholarly trust: attribution. We will present </a:t>
            </a:r>
            <a:r>
              <a:rPr lang="en-US" sz="1800" b="0" i="0" u="none" strike="noStrike" dirty="0" err="1">
                <a:solidFill>
                  <a:srgbClr val="212121"/>
                </a:solidFill>
                <a:effectLst/>
                <a:latin typeface="Arial" panose="020B0604020202020204" pitchFamily="34" charset="0"/>
              </a:rPr>
              <a:t>CiteGuard</a:t>
            </a:r>
            <a:r>
              <a:rPr lang="en-US" sz="1800" b="0" i="0" u="none" strike="noStrike" dirty="0">
                <a:solidFill>
                  <a:srgbClr val="212121"/>
                </a:solidFill>
                <a:effectLst/>
                <a:latin typeface="Arial" panose="020B0604020202020204" pitchFamily="34" charset="0"/>
              </a:rPr>
              <a:t>, a novel framework for faithful citation validation that ensures the outputs of AI research agents are verifiable and credible. Together, these works form a cohesive vision for the next generation of AI4Research, where agents are not just tools for literature review, but active, trustworthy partners in the scientific process, capable of perception, synthesis, and rigorous scholarly communication.</a:t>
            </a:r>
            <a:endParaRPr lang="en-US" b="0" i="0" u="none" strike="noStrike" dirty="0">
              <a:solidFill>
                <a:srgbClr val="000000"/>
              </a:solidFill>
              <a:effectLst/>
              <a:latin typeface="Helvetica" pitchFamily="2" charset="0"/>
            </a:endParaRPr>
          </a:p>
        </p:txBody>
      </p:sp>
      <p:sp>
        <p:nvSpPr>
          <p:cNvPr id="6" name="Footer Placeholder 5"/>
          <p:cNvSpPr>
            <a:spLocks noGrp="1"/>
          </p:cNvSpPr>
          <p:nvPr>
            <p:ph type="ftr" sz="quarter" idx="4"/>
          </p:nvPr>
        </p:nvSpPr>
        <p:spPr>
          <a:xfrm>
            <a:off x="0" y="4876800"/>
            <a:ext cx="5283200" cy="255985"/>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6906684" y="4876800"/>
            <a:ext cx="5283200" cy="255985"/>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F1115"/>
                </a:solidFill>
                <a:effectLst/>
                <a:latin typeface="quote-cjk-patch"/>
              </a:rPr>
              <a:t>The path to discovery begins with exploration, is mapped by architecture, and is built on a foundation of trust.</a:t>
            </a:r>
            <a:endParaRPr lang="en-US" dirty="0"/>
          </a:p>
        </p:txBody>
      </p:sp>
      <p:sp>
        <p:nvSpPr>
          <p:cNvPr id="4" name="Slide Number Placeholder 3"/>
          <p:cNvSpPr>
            <a:spLocks noGrp="1"/>
          </p:cNvSpPr>
          <p:nvPr>
            <p:ph type="sldNum" sz="quarter" idx="5"/>
          </p:nvPr>
        </p:nvSpPr>
        <p:spPr/>
        <p:txBody>
          <a:bodyPr/>
          <a:lstStyle/>
          <a:p>
            <a:fld id="{3DE95FDD-DF88-0B49-A050-886F3FF6D034}" type="slidenum">
              <a:rPr lang="en-US" smtClean="0"/>
              <a:t>3</a:t>
            </a:fld>
            <a:endParaRPr lang="en-US"/>
          </a:p>
        </p:txBody>
      </p:sp>
    </p:spTree>
    <p:extLst>
      <p:ext uri="{BB962C8B-B14F-4D97-AF65-F5344CB8AC3E}">
        <p14:creationId xmlns:p14="http://schemas.microsoft.com/office/powerpoint/2010/main" val="2405691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789e4b6ff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789e4b6ff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789e4b6fff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789e4b6fff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recap Summary </a:t>
            </a:r>
            <a:r>
              <a:rPr lang="en-US" dirty="0" err="1"/>
              <a:t>SLides</a:t>
            </a:r>
            <a:endParaRPr lang="en-US" dirty="0"/>
          </a:p>
        </p:txBody>
      </p:sp>
      <p:sp>
        <p:nvSpPr>
          <p:cNvPr id="4" name="Slide Number Placeholder 3"/>
          <p:cNvSpPr>
            <a:spLocks noGrp="1"/>
          </p:cNvSpPr>
          <p:nvPr>
            <p:ph type="sldNum" sz="quarter" idx="5"/>
          </p:nvPr>
        </p:nvSpPr>
        <p:spPr/>
        <p:txBody>
          <a:bodyPr/>
          <a:lstStyle/>
          <a:p>
            <a:fld id="{3DE95FDD-DF88-0B49-A050-886F3FF6D034}" type="slidenum">
              <a:rPr lang="en-US" smtClean="0"/>
              <a:t>21</a:t>
            </a:fld>
            <a:endParaRPr lang="en-US"/>
          </a:p>
        </p:txBody>
      </p:sp>
    </p:spTree>
    <p:extLst>
      <p:ext uri="{BB962C8B-B14F-4D97-AF65-F5344CB8AC3E}">
        <p14:creationId xmlns:p14="http://schemas.microsoft.com/office/powerpoint/2010/main" val="2642863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4675" y="384175"/>
            <a:ext cx="3422650" cy="19256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4C37E-427A-B04D-AFA8-3120BCFADD2B}" type="slidenum">
              <a:rPr lang="en-US" smtClean="0"/>
              <a:t>22</a:t>
            </a:fld>
            <a:endParaRPr lang="en-US"/>
          </a:p>
        </p:txBody>
      </p:sp>
    </p:spTree>
    <p:extLst>
      <p:ext uri="{BB962C8B-B14F-4D97-AF65-F5344CB8AC3E}">
        <p14:creationId xmlns:p14="http://schemas.microsoft.com/office/powerpoint/2010/main" val="3706989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15BC4-9FC7-1278-DDA5-9BF33FB1B2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D5C569D-9C93-7233-3A8B-54BFE7C03C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3431583-0161-6379-3A86-2A49718D7226}"/>
              </a:ext>
            </a:extLst>
          </p:cNvPr>
          <p:cNvSpPr>
            <a:spLocks noGrp="1"/>
          </p:cNvSpPr>
          <p:nvPr>
            <p:ph type="dt" sz="half" idx="10"/>
          </p:nvPr>
        </p:nvSpPr>
        <p:spPr/>
        <p:txBody>
          <a:bodyPr/>
          <a:lstStyle/>
          <a:p>
            <a:fld id="{F9AAF7DA-07EF-D44E-9FE6-AB792AAE91CB}" type="datetimeFigureOut">
              <a:rPr lang="en-US" smtClean="0"/>
              <a:t>1/26/26</a:t>
            </a:fld>
            <a:endParaRPr lang="en-US"/>
          </a:p>
        </p:txBody>
      </p:sp>
      <p:sp>
        <p:nvSpPr>
          <p:cNvPr id="5" name="Footer Placeholder 4">
            <a:extLst>
              <a:ext uri="{FF2B5EF4-FFF2-40B4-BE49-F238E27FC236}">
                <a16:creationId xmlns:a16="http://schemas.microsoft.com/office/drawing/2014/main" id="{3ED76228-9275-7AD5-344A-6ECB80C053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F5F408-8A9C-9896-FA42-CC4C5FF6EF60}"/>
              </a:ext>
            </a:extLst>
          </p:cNvPr>
          <p:cNvSpPr>
            <a:spLocks noGrp="1"/>
          </p:cNvSpPr>
          <p:nvPr>
            <p:ph type="sldNum" sz="quarter" idx="12"/>
          </p:nvPr>
        </p:nvSpPr>
        <p:spPr/>
        <p:txBody>
          <a:bodyPr/>
          <a:lstStyle/>
          <a:p>
            <a:fld id="{20569CBE-A002-A343-A316-5E5B076B311F}" type="slidenum">
              <a:rPr lang="en-US" smtClean="0"/>
              <a:t>‹#›</a:t>
            </a:fld>
            <a:endParaRPr lang="en-US"/>
          </a:p>
        </p:txBody>
      </p:sp>
    </p:spTree>
    <p:extLst>
      <p:ext uri="{BB962C8B-B14F-4D97-AF65-F5344CB8AC3E}">
        <p14:creationId xmlns:p14="http://schemas.microsoft.com/office/powerpoint/2010/main" val="2259433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2F296-ED6F-27D7-E920-1CCC71B0FAC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C2490D7-391D-C2EA-C852-B0657F54AE1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541DBE-A63F-5992-6BF7-3E088314C34F}"/>
              </a:ext>
            </a:extLst>
          </p:cNvPr>
          <p:cNvSpPr>
            <a:spLocks noGrp="1"/>
          </p:cNvSpPr>
          <p:nvPr>
            <p:ph type="dt" sz="half" idx="10"/>
          </p:nvPr>
        </p:nvSpPr>
        <p:spPr/>
        <p:txBody>
          <a:bodyPr/>
          <a:lstStyle/>
          <a:p>
            <a:fld id="{F9AAF7DA-07EF-D44E-9FE6-AB792AAE91CB}" type="datetimeFigureOut">
              <a:rPr lang="en-US" smtClean="0"/>
              <a:t>1/26/26</a:t>
            </a:fld>
            <a:endParaRPr lang="en-US"/>
          </a:p>
        </p:txBody>
      </p:sp>
      <p:sp>
        <p:nvSpPr>
          <p:cNvPr id="5" name="Footer Placeholder 4">
            <a:extLst>
              <a:ext uri="{FF2B5EF4-FFF2-40B4-BE49-F238E27FC236}">
                <a16:creationId xmlns:a16="http://schemas.microsoft.com/office/drawing/2014/main" id="{51200FF4-D8CE-04FC-133E-5496A79F3E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1B28CF-223E-BF16-30D8-84D7175C02CE}"/>
              </a:ext>
            </a:extLst>
          </p:cNvPr>
          <p:cNvSpPr>
            <a:spLocks noGrp="1"/>
          </p:cNvSpPr>
          <p:nvPr>
            <p:ph type="sldNum" sz="quarter" idx="12"/>
          </p:nvPr>
        </p:nvSpPr>
        <p:spPr/>
        <p:txBody>
          <a:bodyPr/>
          <a:lstStyle/>
          <a:p>
            <a:fld id="{20569CBE-A002-A343-A316-5E5B076B311F}" type="slidenum">
              <a:rPr lang="en-US" smtClean="0"/>
              <a:t>‹#›</a:t>
            </a:fld>
            <a:endParaRPr lang="en-US"/>
          </a:p>
        </p:txBody>
      </p:sp>
    </p:spTree>
    <p:extLst>
      <p:ext uri="{BB962C8B-B14F-4D97-AF65-F5344CB8AC3E}">
        <p14:creationId xmlns:p14="http://schemas.microsoft.com/office/powerpoint/2010/main" val="987624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06F612-25F9-B716-6A10-61063DDEAA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77C4A7A-8BE3-71E1-C12F-04481F41E6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01E02F-BBB0-AA5D-F13C-72E1ECD8B4CE}"/>
              </a:ext>
            </a:extLst>
          </p:cNvPr>
          <p:cNvSpPr>
            <a:spLocks noGrp="1"/>
          </p:cNvSpPr>
          <p:nvPr>
            <p:ph type="dt" sz="half" idx="10"/>
          </p:nvPr>
        </p:nvSpPr>
        <p:spPr/>
        <p:txBody>
          <a:bodyPr/>
          <a:lstStyle/>
          <a:p>
            <a:fld id="{F9AAF7DA-07EF-D44E-9FE6-AB792AAE91CB}" type="datetimeFigureOut">
              <a:rPr lang="en-US" smtClean="0"/>
              <a:t>1/26/26</a:t>
            </a:fld>
            <a:endParaRPr lang="en-US"/>
          </a:p>
        </p:txBody>
      </p:sp>
      <p:sp>
        <p:nvSpPr>
          <p:cNvPr id="5" name="Footer Placeholder 4">
            <a:extLst>
              <a:ext uri="{FF2B5EF4-FFF2-40B4-BE49-F238E27FC236}">
                <a16:creationId xmlns:a16="http://schemas.microsoft.com/office/drawing/2014/main" id="{71FEA9F0-9C8B-2E79-D929-CC06B25477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B3BCFF-0B83-B3B0-4292-6B4665F1D950}"/>
              </a:ext>
            </a:extLst>
          </p:cNvPr>
          <p:cNvSpPr>
            <a:spLocks noGrp="1"/>
          </p:cNvSpPr>
          <p:nvPr>
            <p:ph type="sldNum" sz="quarter" idx="12"/>
          </p:nvPr>
        </p:nvSpPr>
        <p:spPr/>
        <p:txBody>
          <a:bodyPr/>
          <a:lstStyle/>
          <a:p>
            <a:fld id="{20569CBE-A002-A343-A316-5E5B076B311F}" type="slidenum">
              <a:rPr lang="en-US" smtClean="0"/>
              <a:t>‹#›</a:t>
            </a:fld>
            <a:endParaRPr lang="en-US"/>
          </a:p>
        </p:txBody>
      </p:sp>
    </p:spTree>
    <p:extLst>
      <p:ext uri="{BB962C8B-B14F-4D97-AF65-F5344CB8AC3E}">
        <p14:creationId xmlns:p14="http://schemas.microsoft.com/office/powerpoint/2010/main" val="25879438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4" name="Google Shape;24;p4"/>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5" name="Google Shape;25;p4"/>
          <p:cNvGrpSpPr/>
          <p:nvPr/>
        </p:nvGrpSpPr>
        <p:grpSpPr>
          <a:xfrm>
            <a:off x="1107190" y="1588342"/>
            <a:ext cx="994351" cy="61101"/>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8" name="Google Shape;28;p4"/>
          <p:cNvSpPr txBox="1">
            <a:spLocks noGrp="1"/>
          </p:cNvSpPr>
          <p:nvPr>
            <p:ph type="title"/>
          </p:nvPr>
        </p:nvSpPr>
        <p:spPr>
          <a:xfrm>
            <a:off x="972600" y="1758200"/>
            <a:ext cx="10251600" cy="7136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3467"/>
            </a:lvl1pPr>
            <a:lvl2pPr lvl="1">
              <a:spcBef>
                <a:spcPts val="0"/>
              </a:spcBef>
              <a:spcAft>
                <a:spcPts val="0"/>
              </a:spcAft>
              <a:buSzPts val="2600"/>
              <a:buNone/>
              <a:defRPr sz="3467"/>
            </a:lvl2pPr>
            <a:lvl3pPr lvl="2">
              <a:spcBef>
                <a:spcPts val="0"/>
              </a:spcBef>
              <a:spcAft>
                <a:spcPts val="0"/>
              </a:spcAft>
              <a:buSzPts val="2600"/>
              <a:buNone/>
              <a:defRPr sz="3467"/>
            </a:lvl3pPr>
            <a:lvl4pPr lvl="3">
              <a:spcBef>
                <a:spcPts val="0"/>
              </a:spcBef>
              <a:spcAft>
                <a:spcPts val="0"/>
              </a:spcAft>
              <a:buSzPts val="2600"/>
              <a:buNone/>
              <a:defRPr sz="3467"/>
            </a:lvl4pPr>
            <a:lvl5pPr lvl="4">
              <a:spcBef>
                <a:spcPts val="0"/>
              </a:spcBef>
              <a:spcAft>
                <a:spcPts val="0"/>
              </a:spcAft>
              <a:buSzPts val="2600"/>
              <a:buNone/>
              <a:defRPr sz="3467"/>
            </a:lvl5pPr>
            <a:lvl6pPr lvl="5">
              <a:spcBef>
                <a:spcPts val="0"/>
              </a:spcBef>
              <a:spcAft>
                <a:spcPts val="0"/>
              </a:spcAft>
              <a:buSzPts val="2600"/>
              <a:buNone/>
              <a:defRPr sz="3467"/>
            </a:lvl6pPr>
            <a:lvl7pPr lvl="6">
              <a:spcBef>
                <a:spcPts val="0"/>
              </a:spcBef>
              <a:spcAft>
                <a:spcPts val="0"/>
              </a:spcAft>
              <a:buSzPts val="2600"/>
              <a:buNone/>
              <a:defRPr sz="3467"/>
            </a:lvl7pPr>
            <a:lvl8pPr lvl="7">
              <a:spcBef>
                <a:spcPts val="0"/>
              </a:spcBef>
              <a:spcAft>
                <a:spcPts val="0"/>
              </a:spcAft>
              <a:buSzPts val="2600"/>
              <a:buNone/>
              <a:defRPr sz="3467"/>
            </a:lvl8pPr>
            <a:lvl9pPr lvl="8">
              <a:spcBef>
                <a:spcPts val="0"/>
              </a:spcBef>
              <a:spcAft>
                <a:spcPts val="0"/>
              </a:spcAft>
              <a:buSzPts val="2600"/>
              <a:buNone/>
              <a:defRPr sz="3467"/>
            </a:lvl9pPr>
          </a:lstStyle>
          <a:p>
            <a:endParaRPr/>
          </a:p>
        </p:txBody>
      </p:sp>
      <p:sp>
        <p:nvSpPr>
          <p:cNvPr id="29" name="Google Shape;29;p4"/>
          <p:cNvSpPr txBox="1">
            <a:spLocks noGrp="1"/>
          </p:cNvSpPr>
          <p:nvPr>
            <p:ph type="body" idx="1"/>
          </p:nvPr>
        </p:nvSpPr>
        <p:spPr>
          <a:xfrm>
            <a:off x="972600" y="2771833"/>
            <a:ext cx="10251600" cy="3014800"/>
          </a:xfrm>
          <a:prstGeom prst="rect">
            <a:avLst/>
          </a:prstGeom>
        </p:spPr>
        <p:txBody>
          <a:bodyPr spcFirstLastPara="1" wrap="square" lIns="91425" tIns="91425" rIns="91425" bIns="91425" anchor="t" anchorCtr="0">
            <a:normAutofit/>
          </a:bodyPr>
          <a:lstStyle>
            <a:lvl1pPr marL="609585" lvl="0" indent="-414856">
              <a:spcBef>
                <a:spcPts val="0"/>
              </a:spcBef>
              <a:spcAft>
                <a:spcPts val="0"/>
              </a:spcAft>
              <a:buSzPts val="1300"/>
              <a:buChar char="●"/>
              <a:defRPr/>
            </a:lvl1pPr>
            <a:lvl2pPr marL="1219170" lvl="1" indent="-397923">
              <a:spcBef>
                <a:spcPts val="0"/>
              </a:spcBef>
              <a:spcAft>
                <a:spcPts val="0"/>
              </a:spcAft>
              <a:buSzPts val="1100"/>
              <a:buChar char="○"/>
              <a:defRPr/>
            </a:lvl2pPr>
            <a:lvl3pPr marL="1828754" lvl="2" indent="-397923">
              <a:spcBef>
                <a:spcPts val="0"/>
              </a:spcBef>
              <a:spcAft>
                <a:spcPts val="0"/>
              </a:spcAft>
              <a:buSzPts val="1100"/>
              <a:buChar char="■"/>
              <a:defRPr/>
            </a:lvl3pPr>
            <a:lvl4pPr marL="2438339" lvl="3" indent="-397923">
              <a:spcBef>
                <a:spcPts val="0"/>
              </a:spcBef>
              <a:spcAft>
                <a:spcPts val="0"/>
              </a:spcAft>
              <a:buSzPts val="1100"/>
              <a:buChar char="●"/>
              <a:defRPr/>
            </a:lvl4pPr>
            <a:lvl5pPr marL="3047924" lvl="4" indent="-397923">
              <a:spcBef>
                <a:spcPts val="0"/>
              </a:spcBef>
              <a:spcAft>
                <a:spcPts val="0"/>
              </a:spcAft>
              <a:buSzPts val="1100"/>
              <a:buChar char="○"/>
              <a:defRPr/>
            </a:lvl5pPr>
            <a:lvl6pPr marL="3657509" lvl="5" indent="-397923">
              <a:spcBef>
                <a:spcPts val="0"/>
              </a:spcBef>
              <a:spcAft>
                <a:spcPts val="0"/>
              </a:spcAft>
              <a:buSzPts val="1100"/>
              <a:buChar char="■"/>
              <a:defRPr/>
            </a:lvl6pPr>
            <a:lvl7pPr marL="4267093" lvl="6" indent="-397923">
              <a:spcBef>
                <a:spcPts val="0"/>
              </a:spcBef>
              <a:spcAft>
                <a:spcPts val="0"/>
              </a:spcAft>
              <a:buSzPts val="1100"/>
              <a:buChar char="●"/>
              <a:defRPr/>
            </a:lvl7pPr>
            <a:lvl8pPr marL="4876678" lvl="7" indent="-397923">
              <a:spcBef>
                <a:spcPts val="0"/>
              </a:spcBef>
              <a:spcAft>
                <a:spcPts val="0"/>
              </a:spcAft>
              <a:buSzPts val="1100"/>
              <a:buChar char="○"/>
              <a:defRPr/>
            </a:lvl8pPr>
            <a:lvl9pPr marL="5486263" lvl="8" indent="-397923">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98599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865E3-7390-5870-4330-A8195169EE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CE1FE6-0BFD-A8E6-FB23-87DAFEDCB8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95032-899E-E849-D85A-8EEF883F7405}"/>
              </a:ext>
            </a:extLst>
          </p:cNvPr>
          <p:cNvSpPr>
            <a:spLocks noGrp="1"/>
          </p:cNvSpPr>
          <p:nvPr>
            <p:ph type="dt" sz="half" idx="10"/>
          </p:nvPr>
        </p:nvSpPr>
        <p:spPr/>
        <p:txBody>
          <a:bodyPr/>
          <a:lstStyle/>
          <a:p>
            <a:fld id="{F9AAF7DA-07EF-D44E-9FE6-AB792AAE91CB}" type="datetimeFigureOut">
              <a:rPr lang="en-US" smtClean="0"/>
              <a:t>1/26/26</a:t>
            </a:fld>
            <a:endParaRPr lang="en-US"/>
          </a:p>
        </p:txBody>
      </p:sp>
      <p:sp>
        <p:nvSpPr>
          <p:cNvPr id="5" name="Footer Placeholder 4">
            <a:extLst>
              <a:ext uri="{FF2B5EF4-FFF2-40B4-BE49-F238E27FC236}">
                <a16:creationId xmlns:a16="http://schemas.microsoft.com/office/drawing/2014/main" id="{5757D9D5-E953-4BC4-F97C-F21F18C7A9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325CD9-1679-EDA1-1D00-A714EC0B6E2F}"/>
              </a:ext>
            </a:extLst>
          </p:cNvPr>
          <p:cNvSpPr>
            <a:spLocks noGrp="1"/>
          </p:cNvSpPr>
          <p:nvPr>
            <p:ph type="sldNum" sz="quarter" idx="12"/>
          </p:nvPr>
        </p:nvSpPr>
        <p:spPr/>
        <p:txBody>
          <a:bodyPr/>
          <a:lstStyle/>
          <a:p>
            <a:fld id="{20569CBE-A002-A343-A316-5E5B076B311F}" type="slidenum">
              <a:rPr lang="en-US" smtClean="0"/>
              <a:t>‹#›</a:t>
            </a:fld>
            <a:endParaRPr lang="en-US"/>
          </a:p>
        </p:txBody>
      </p:sp>
    </p:spTree>
    <p:extLst>
      <p:ext uri="{BB962C8B-B14F-4D97-AF65-F5344CB8AC3E}">
        <p14:creationId xmlns:p14="http://schemas.microsoft.com/office/powerpoint/2010/main" val="1801733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17DF3-FF45-C8D5-0117-23A2058797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2076331-BFB3-C14E-C606-D5FFC3208E7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BD89AC4-5090-E3D0-522E-73A025B8CFA5}"/>
              </a:ext>
            </a:extLst>
          </p:cNvPr>
          <p:cNvSpPr>
            <a:spLocks noGrp="1"/>
          </p:cNvSpPr>
          <p:nvPr>
            <p:ph type="dt" sz="half" idx="10"/>
          </p:nvPr>
        </p:nvSpPr>
        <p:spPr/>
        <p:txBody>
          <a:bodyPr/>
          <a:lstStyle/>
          <a:p>
            <a:fld id="{F9AAF7DA-07EF-D44E-9FE6-AB792AAE91CB}" type="datetimeFigureOut">
              <a:rPr lang="en-US" smtClean="0"/>
              <a:t>1/26/26</a:t>
            </a:fld>
            <a:endParaRPr lang="en-US"/>
          </a:p>
        </p:txBody>
      </p:sp>
      <p:sp>
        <p:nvSpPr>
          <p:cNvPr id="5" name="Footer Placeholder 4">
            <a:extLst>
              <a:ext uri="{FF2B5EF4-FFF2-40B4-BE49-F238E27FC236}">
                <a16:creationId xmlns:a16="http://schemas.microsoft.com/office/drawing/2014/main" id="{C8020553-F520-F884-2958-9FF44E4F99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BD1BE-004F-E59F-5B01-C40764940893}"/>
              </a:ext>
            </a:extLst>
          </p:cNvPr>
          <p:cNvSpPr>
            <a:spLocks noGrp="1"/>
          </p:cNvSpPr>
          <p:nvPr>
            <p:ph type="sldNum" sz="quarter" idx="12"/>
          </p:nvPr>
        </p:nvSpPr>
        <p:spPr/>
        <p:txBody>
          <a:bodyPr/>
          <a:lstStyle/>
          <a:p>
            <a:fld id="{20569CBE-A002-A343-A316-5E5B076B311F}" type="slidenum">
              <a:rPr lang="en-US" smtClean="0"/>
              <a:t>‹#›</a:t>
            </a:fld>
            <a:endParaRPr lang="en-US"/>
          </a:p>
        </p:txBody>
      </p:sp>
    </p:spTree>
    <p:extLst>
      <p:ext uri="{BB962C8B-B14F-4D97-AF65-F5344CB8AC3E}">
        <p14:creationId xmlns:p14="http://schemas.microsoft.com/office/powerpoint/2010/main" val="3421273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BF4E9-9EFC-DECA-C8A1-34F6603DC8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8EDBFA-EFBB-389E-FE0A-F75B481C57A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E843C62-E683-242A-4497-7E4926EA10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B67E829-EF7F-9F4E-54F7-E886036F011E}"/>
              </a:ext>
            </a:extLst>
          </p:cNvPr>
          <p:cNvSpPr>
            <a:spLocks noGrp="1"/>
          </p:cNvSpPr>
          <p:nvPr>
            <p:ph type="dt" sz="half" idx="10"/>
          </p:nvPr>
        </p:nvSpPr>
        <p:spPr/>
        <p:txBody>
          <a:bodyPr/>
          <a:lstStyle/>
          <a:p>
            <a:fld id="{F9AAF7DA-07EF-D44E-9FE6-AB792AAE91CB}" type="datetimeFigureOut">
              <a:rPr lang="en-US" smtClean="0"/>
              <a:t>1/26/26</a:t>
            </a:fld>
            <a:endParaRPr lang="en-US"/>
          </a:p>
        </p:txBody>
      </p:sp>
      <p:sp>
        <p:nvSpPr>
          <p:cNvPr id="6" name="Footer Placeholder 5">
            <a:extLst>
              <a:ext uri="{FF2B5EF4-FFF2-40B4-BE49-F238E27FC236}">
                <a16:creationId xmlns:a16="http://schemas.microsoft.com/office/drawing/2014/main" id="{BEB88F6B-AE20-8211-CDF5-2FAADFF0AA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657CCB-321C-B087-444C-D1E24ACB73D2}"/>
              </a:ext>
            </a:extLst>
          </p:cNvPr>
          <p:cNvSpPr>
            <a:spLocks noGrp="1"/>
          </p:cNvSpPr>
          <p:nvPr>
            <p:ph type="sldNum" sz="quarter" idx="12"/>
          </p:nvPr>
        </p:nvSpPr>
        <p:spPr/>
        <p:txBody>
          <a:bodyPr/>
          <a:lstStyle/>
          <a:p>
            <a:fld id="{20569CBE-A002-A343-A316-5E5B076B311F}" type="slidenum">
              <a:rPr lang="en-US" smtClean="0"/>
              <a:t>‹#›</a:t>
            </a:fld>
            <a:endParaRPr lang="en-US"/>
          </a:p>
        </p:txBody>
      </p:sp>
    </p:spTree>
    <p:extLst>
      <p:ext uri="{BB962C8B-B14F-4D97-AF65-F5344CB8AC3E}">
        <p14:creationId xmlns:p14="http://schemas.microsoft.com/office/powerpoint/2010/main" val="1427871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204D2-5901-E8D4-A3D1-8C33EA6EBA1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B9B9BD-787B-AA3A-8DA8-DE9397B9DC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A246A8-FBDF-720E-3B7D-E9A9AE8B1C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7F3FC66-E8BE-5B3B-DEF8-25DB01E049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2DAA7A-0425-C88C-C699-EADF733FB7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5140C5-B4D3-8F54-E6BA-AD1DC1320120}"/>
              </a:ext>
            </a:extLst>
          </p:cNvPr>
          <p:cNvSpPr>
            <a:spLocks noGrp="1"/>
          </p:cNvSpPr>
          <p:nvPr>
            <p:ph type="dt" sz="half" idx="10"/>
          </p:nvPr>
        </p:nvSpPr>
        <p:spPr/>
        <p:txBody>
          <a:bodyPr/>
          <a:lstStyle/>
          <a:p>
            <a:fld id="{F9AAF7DA-07EF-D44E-9FE6-AB792AAE91CB}" type="datetimeFigureOut">
              <a:rPr lang="en-US" smtClean="0"/>
              <a:t>1/26/26</a:t>
            </a:fld>
            <a:endParaRPr lang="en-US"/>
          </a:p>
        </p:txBody>
      </p:sp>
      <p:sp>
        <p:nvSpPr>
          <p:cNvPr id="8" name="Footer Placeholder 7">
            <a:extLst>
              <a:ext uri="{FF2B5EF4-FFF2-40B4-BE49-F238E27FC236}">
                <a16:creationId xmlns:a16="http://schemas.microsoft.com/office/drawing/2014/main" id="{9F7F910A-6B81-3536-8C78-4E600FED2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2F897F-9B0F-EF81-A3AA-DDADAD48C679}"/>
              </a:ext>
            </a:extLst>
          </p:cNvPr>
          <p:cNvSpPr>
            <a:spLocks noGrp="1"/>
          </p:cNvSpPr>
          <p:nvPr>
            <p:ph type="sldNum" sz="quarter" idx="12"/>
          </p:nvPr>
        </p:nvSpPr>
        <p:spPr/>
        <p:txBody>
          <a:bodyPr/>
          <a:lstStyle/>
          <a:p>
            <a:fld id="{20569CBE-A002-A343-A316-5E5B076B311F}" type="slidenum">
              <a:rPr lang="en-US" smtClean="0"/>
              <a:t>‹#›</a:t>
            </a:fld>
            <a:endParaRPr lang="en-US"/>
          </a:p>
        </p:txBody>
      </p:sp>
    </p:spTree>
    <p:extLst>
      <p:ext uri="{BB962C8B-B14F-4D97-AF65-F5344CB8AC3E}">
        <p14:creationId xmlns:p14="http://schemas.microsoft.com/office/powerpoint/2010/main" val="697915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DBF8D-3F92-3EE4-38D4-5DAD571048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DD3BE20-AE7C-D5C5-A646-24E8340C6BDB}"/>
              </a:ext>
            </a:extLst>
          </p:cNvPr>
          <p:cNvSpPr>
            <a:spLocks noGrp="1"/>
          </p:cNvSpPr>
          <p:nvPr>
            <p:ph type="dt" sz="half" idx="10"/>
          </p:nvPr>
        </p:nvSpPr>
        <p:spPr/>
        <p:txBody>
          <a:bodyPr/>
          <a:lstStyle/>
          <a:p>
            <a:fld id="{F9AAF7DA-07EF-D44E-9FE6-AB792AAE91CB}" type="datetimeFigureOut">
              <a:rPr lang="en-US" smtClean="0"/>
              <a:t>1/26/26</a:t>
            </a:fld>
            <a:endParaRPr lang="en-US"/>
          </a:p>
        </p:txBody>
      </p:sp>
      <p:sp>
        <p:nvSpPr>
          <p:cNvPr id="4" name="Footer Placeholder 3">
            <a:extLst>
              <a:ext uri="{FF2B5EF4-FFF2-40B4-BE49-F238E27FC236}">
                <a16:creationId xmlns:a16="http://schemas.microsoft.com/office/drawing/2014/main" id="{57ACD9A5-3AB2-A462-41F3-7AC44BCD8D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43DF54-1D60-C505-7103-95E36233CD5C}"/>
              </a:ext>
            </a:extLst>
          </p:cNvPr>
          <p:cNvSpPr>
            <a:spLocks noGrp="1"/>
          </p:cNvSpPr>
          <p:nvPr>
            <p:ph type="sldNum" sz="quarter" idx="12"/>
          </p:nvPr>
        </p:nvSpPr>
        <p:spPr/>
        <p:txBody>
          <a:bodyPr/>
          <a:lstStyle/>
          <a:p>
            <a:fld id="{20569CBE-A002-A343-A316-5E5B076B311F}" type="slidenum">
              <a:rPr lang="en-US" smtClean="0"/>
              <a:t>‹#›</a:t>
            </a:fld>
            <a:endParaRPr lang="en-US"/>
          </a:p>
        </p:txBody>
      </p:sp>
    </p:spTree>
    <p:extLst>
      <p:ext uri="{BB962C8B-B14F-4D97-AF65-F5344CB8AC3E}">
        <p14:creationId xmlns:p14="http://schemas.microsoft.com/office/powerpoint/2010/main" val="211796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872641-00D9-488F-2A0D-9B93B886AA21}"/>
              </a:ext>
            </a:extLst>
          </p:cNvPr>
          <p:cNvSpPr>
            <a:spLocks noGrp="1"/>
          </p:cNvSpPr>
          <p:nvPr>
            <p:ph type="dt" sz="half" idx="10"/>
          </p:nvPr>
        </p:nvSpPr>
        <p:spPr/>
        <p:txBody>
          <a:bodyPr/>
          <a:lstStyle/>
          <a:p>
            <a:fld id="{F9AAF7DA-07EF-D44E-9FE6-AB792AAE91CB}" type="datetimeFigureOut">
              <a:rPr lang="en-US" smtClean="0"/>
              <a:t>1/26/26</a:t>
            </a:fld>
            <a:endParaRPr lang="en-US"/>
          </a:p>
        </p:txBody>
      </p:sp>
      <p:sp>
        <p:nvSpPr>
          <p:cNvPr id="3" name="Footer Placeholder 2">
            <a:extLst>
              <a:ext uri="{FF2B5EF4-FFF2-40B4-BE49-F238E27FC236}">
                <a16:creationId xmlns:a16="http://schemas.microsoft.com/office/drawing/2014/main" id="{62133765-BB84-C372-B907-A9B2A53090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D275472-BB93-D78B-0768-31DCBC3877E8}"/>
              </a:ext>
            </a:extLst>
          </p:cNvPr>
          <p:cNvSpPr>
            <a:spLocks noGrp="1"/>
          </p:cNvSpPr>
          <p:nvPr>
            <p:ph type="sldNum" sz="quarter" idx="12"/>
          </p:nvPr>
        </p:nvSpPr>
        <p:spPr/>
        <p:txBody>
          <a:bodyPr/>
          <a:lstStyle/>
          <a:p>
            <a:fld id="{20569CBE-A002-A343-A316-5E5B076B311F}" type="slidenum">
              <a:rPr lang="en-US" smtClean="0"/>
              <a:t>‹#›</a:t>
            </a:fld>
            <a:endParaRPr lang="en-US"/>
          </a:p>
        </p:txBody>
      </p:sp>
    </p:spTree>
    <p:extLst>
      <p:ext uri="{BB962C8B-B14F-4D97-AF65-F5344CB8AC3E}">
        <p14:creationId xmlns:p14="http://schemas.microsoft.com/office/powerpoint/2010/main" val="3527917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ACBAF-03FB-6D6A-5D30-B46B857049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EF5848A-7FDF-2B3B-393F-9AACB48A35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9B85B0-B0F8-FA52-7FFA-62DD42C569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276C7B-EB42-6AA0-6268-307651DBE5BA}"/>
              </a:ext>
            </a:extLst>
          </p:cNvPr>
          <p:cNvSpPr>
            <a:spLocks noGrp="1"/>
          </p:cNvSpPr>
          <p:nvPr>
            <p:ph type="dt" sz="half" idx="10"/>
          </p:nvPr>
        </p:nvSpPr>
        <p:spPr/>
        <p:txBody>
          <a:bodyPr/>
          <a:lstStyle/>
          <a:p>
            <a:fld id="{F9AAF7DA-07EF-D44E-9FE6-AB792AAE91CB}" type="datetimeFigureOut">
              <a:rPr lang="en-US" smtClean="0"/>
              <a:t>1/26/26</a:t>
            </a:fld>
            <a:endParaRPr lang="en-US"/>
          </a:p>
        </p:txBody>
      </p:sp>
      <p:sp>
        <p:nvSpPr>
          <p:cNvPr id="6" name="Footer Placeholder 5">
            <a:extLst>
              <a:ext uri="{FF2B5EF4-FFF2-40B4-BE49-F238E27FC236}">
                <a16:creationId xmlns:a16="http://schemas.microsoft.com/office/drawing/2014/main" id="{9DD75A25-DD81-6F28-68AD-140BDB367A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9331C1-86D0-7EA2-BCC8-EA0539FF1910}"/>
              </a:ext>
            </a:extLst>
          </p:cNvPr>
          <p:cNvSpPr>
            <a:spLocks noGrp="1"/>
          </p:cNvSpPr>
          <p:nvPr>
            <p:ph type="sldNum" sz="quarter" idx="12"/>
          </p:nvPr>
        </p:nvSpPr>
        <p:spPr/>
        <p:txBody>
          <a:bodyPr/>
          <a:lstStyle/>
          <a:p>
            <a:fld id="{20569CBE-A002-A343-A316-5E5B076B311F}" type="slidenum">
              <a:rPr lang="en-US" smtClean="0"/>
              <a:t>‹#›</a:t>
            </a:fld>
            <a:endParaRPr lang="en-US"/>
          </a:p>
        </p:txBody>
      </p:sp>
    </p:spTree>
    <p:extLst>
      <p:ext uri="{BB962C8B-B14F-4D97-AF65-F5344CB8AC3E}">
        <p14:creationId xmlns:p14="http://schemas.microsoft.com/office/powerpoint/2010/main" val="38786603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CBB79-C6DE-543B-0D9E-B1031CA826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C97D4EA-8712-7230-BE15-94E57AF987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DD20B5D-E922-0CED-B2CE-2FDBABE893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4FA64C-7F94-55DE-1422-77B0054322E1}"/>
              </a:ext>
            </a:extLst>
          </p:cNvPr>
          <p:cNvSpPr>
            <a:spLocks noGrp="1"/>
          </p:cNvSpPr>
          <p:nvPr>
            <p:ph type="dt" sz="half" idx="10"/>
          </p:nvPr>
        </p:nvSpPr>
        <p:spPr/>
        <p:txBody>
          <a:bodyPr/>
          <a:lstStyle/>
          <a:p>
            <a:fld id="{F9AAF7DA-07EF-D44E-9FE6-AB792AAE91CB}" type="datetimeFigureOut">
              <a:rPr lang="en-US" smtClean="0"/>
              <a:t>1/26/26</a:t>
            </a:fld>
            <a:endParaRPr lang="en-US"/>
          </a:p>
        </p:txBody>
      </p:sp>
      <p:sp>
        <p:nvSpPr>
          <p:cNvPr id="6" name="Footer Placeholder 5">
            <a:extLst>
              <a:ext uri="{FF2B5EF4-FFF2-40B4-BE49-F238E27FC236}">
                <a16:creationId xmlns:a16="http://schemas.microsoft.com/office/drawing/2014/main" id="{A00D6496-2513-EE55-CC5B-80A53FD53B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98F451-4E8E-FA5C-18E3-8D10B158DE9C}"/>
              </a:ext>
            </a:extLst>
          </p:cNvPr>
          <p:cNvSpPr>
            <a:spLocks noGrp="1"/>
          </p:cNvSpPr>
          <p:nvPr>
            <p:ph type="sldNum" sz="quarter" idx="12"/>
          </p:nvPr>
        </p:nvSpPr>
        <p:spPr/>
        <p:txBody>
          <a:bodyPr/>
          <a:lstStyle/>
          <a:p>
            <a:fld id="{20569CBE-A002-A343-A316-5E5B076B311F}" type="slidenum">
              <a:rPr lang="en-US" smtClean="0"/>
              <a:t>‹#›</a:t>
            </a:fld>
            <a:endParaRPr lang="en-US"/>
          </a:p>
        </p:txBody>
      </p:sp>
    </p:spTree>
    <p:extLst>
      <p:ext uri="{BB962C8B-B14F-4D97-AF65-F5344CB8AC3E}">
        <p14:creationId xmlns:p14="http://schemas.microsoft.com/office/powerpoint/2010/main" val="2044564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7A3613-44E8-0595-6FB7-6A38B8896A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B278574-E422-95A2-10C5-DC1DD2F3E2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73F25-E0C2-A54E-6C5E-C6A87F9E4B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9AAF7DA-07EF-D44E-9FE6-AB792AAE91CB}" type="datetimeFigureOut">
              <a:rPr lang="en-US" smtClean="0"/>
              <a:t>1/26/26</a:t>
            </a:fld>
            <a:endParaRPr lang="en-US"/>
          </a:p>
        </p:txBody>
      </p:sp>
      <p:sp>
        <p:nvSpPr>
          <p:cNvPr id="5" name="Footer Placeholder 4">
            <a:extLst>
              <a:ext uri="{FF2B5EF4-FFF2-40B4-BE49-F238E27FC236}">
                <a16:creationId xmlns:a16="http://schemas.microsoft.com/office/drawing/2014/main" id="{9A566BC4-5A35-6F89-C26F-D2AE6E455A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F3F6931-7860-F7CE-86F0-0125536C4B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0569CBE-A002-A343-A316-5E5B076B311F}" type="slidenum">
              <a:rPr lang="en-US" smtClean="0"/>
              <a:t>‹#›</a:t>
            </a:fld>
            <a:endParaRPr lang="en-US"/>
          </a:p>
        </p:txBody>
      </p:sp>
    </p:spTree>
    <p:extLst>
      <p:ext uri="{BB962C8B-B14F-4D97-AF65-F5344CB8AC3E}">
        <p14:creationId xmlns:p14="http://schemas.microsoft.com/office/powerpoint/2010/main" val="18748469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29.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png"/><Relationship Id="rId3" Type="http://schemas.openxmlformats.org/officeDocument/2006/relationships/image" Target="../media/image34.jpeg"/><Relationship Id="rId7" Type="http://schemas.openxmlformats.org/officeDocument/2006/relationships/image" Target="../media/image38.png"/><Relationship Id="rId12" Type="http://schemas.openxmlformats.org/officeDocument/2006/relationships/image" Target="../media/image42.png"/><Relationship Id="rId17" Type="http://schemas.openxmlformats.org/officeDocument/2006/relationships/image" Target="../media/image47.jpg"/><Relationship Id="rId2" Type="http://schemas.openxmlformats.org/officeDocument/2006/relationships/notesSlide" Target="../notesSlides/notesSlide6.xml"/><Relationship Id="rId16"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1.jpeg"/><Relationship Id="rId5" Type="http://schemas.openxmlformats.org/officeDocument/2006/relationships/image" Target="../media/image36.jpeg"/><Relationship Id="rId15" Type="http://schemas.openxmlformats.org/officeDocument/2006/relationships/image" Target="../media/image45.emf"/><Relationship Id="rId10" Type="http://schemas.openxmlformats.org/officeDocument/2006/relationships/image" Target="../media/image40.png"/><Relationship Id="rId4" Type="http://schemas.openxmlformats.org/officeDocument/2006/relationships/image" Target="../media/image35.png"/><Relationship Id="rId9" Type="http://schemas.openxmlformats.org/officeDocument/2006/relationships/image" Target="../media/image4.jpeg"/><Relationship Id="rId14" Type="http://schemas.openxmlformats.org/officeDocument/2006/relationships/image" Target="../media/image44.jpeg"/></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blue sign with black text&#10;&#10;Description automatically generated">
            <a:extLst>
              <a:ext uri="{FF2B5EF4-FFF2-40B4-BE49-F238E27FC236}">
                <a16:creationId xmlns:a16="http://schemas.microsoft.com/office/drawing/2014/main" id="{8392D07F-D971-205C-4E5D-2EBFE2F7D5BE}"/>
              </a:ext>
            </a:extLst>
          </p:cNvPr>
          <p:cNvPicPr>
            <a:picLocks noChangeAspect="1"/>
          </p:cNvPicPr>
          <p:nvPr/>
        </p:nvPicPr>
        <p:blipFill>
          <a:blip r:embed="rId3"/>
          <a:stretch>
            <a:fillRect/>
          </a:stretch>
        </p:blipFill>
        <p:spPr>
          <a:xfrm>
            <a:off x="133349" y="947761"/>
            <a:ext cx="11936503" cy="1639322"/>
          </a:xfrm>
          <a:prstGeom prst="rect">
            <a:avLst/>
          </a:prstGeom>
        </p:spPr>
      </p:pic>
      <p:pic>
        <p:nvPicPr>
          <p:cNvPr id="13" name="Picture 12">
            <a:extLst>
              <a:ext uri="{FF2B5EF4-FFF2-40B4-BE49-F238E27FC236}">
                <a16:creationId xmlns:a16="http://schemas.microsoft.com/office/drawing/2014/main" id="{EDB3C045-96EE-BE40-794F-35040FA2D211}"/>
              </a:ext>
            </a:extLst>
          </p:cNvPr>
          <p:cNvPicPr>
            <a:picLocks noChangeAspect="1"/>
          </p:cNvPicPr>
          <p:nvPr/>
        </p:nvPicPr>
        <p:blipFill>
          <a:blip r:embed="rId4"/>
          <a:stretch>
            <a:fillRect/>
          </a:stretch>
        </p:blipFill>
        <p:spPr>
          <a:xfrm>
            <a:off x="2209800" y="1312620"/>
            <a:ext cx="7772400" cy="1012126"/>
          </a:xfrm>
          <a:prstGeom prst="rect">
            <a:avLst/>
          </a:prstGeom>
        </p:spPr>
      </p:pic>
      <p:sp>
        <p:nvSpPr>
          <p:cNvPr id="15" name="TextBox 14">
            <a:extLst>
              <a:ext uri="{FF2B5EF4-FFF2-40B4-BE49-F238E27FC236}">
                <a16:creationId xmlns:a16="http://schemas.microsoft.com/office/drawing/2014/main" id="{A2284E6D-D9CA-12DF-B956-358BB445C0B1}"/>
              </a:ext>
            </a:extLst>
          </p:cNvPr>
          <p:cNvSpPr txBox="1"/>
          <p:nvPr/>
        </p:nvSpPr>
        <p:spPr>
          <a:xfrm>
            <a:off x="125987" y="1176291"/>
            <a:ext cx="11909804" cy="1323439"/>
          </a:xfrm>
          <a:prstGeom prst="rect">
            <a:avLst/>
          </a:prstGeom>
          <a:noFill/>
        </p:spPr>
        <p:txBody>
          <a:bodyPr wrap="square" rtlCol="0">
            <a:spAutoFit/>
          </a:bodyPr>
          <a:lstStyle/>
          <a:p>
            <a:pPr algn="ctr"/>
            <a:r>
              <a:rPr lang="en-US" sz="4000" b="0" i="0" u="none" strike="noStrike" dirty="0">
                <a:solidFill>
                  <a:srgbClr val="212121"/>
                </a:solidFill>
                <a:effectLst/>
                <a:latin typeface="Arial" panose="020B0604020202020204" pitchFamily="34" charset="0"/>
              </a:rPr>
              <a:t>Building the Autonomous Research Scientist: From Exploration Mechanisms to Scholarly Integrity</a:t>
            </a:r>
            <a:endParaRPr lang="en-US" sz="2800" b="0" i="0" u="none" strike="noStrike" dirty="0">
              <a:solidFill>
                <a:srgbClr val="000000"/>
              </a:solidFill>
              <a:effectLst/>
              <a:latin typeface="Helvetica" pitchFamily="2" charset="0"/>
            </a:endParaRPr>
          </a:p>
        </p:txBody>
      </p:sp>
      <p:sp>
        <p:nvSpPr>
          <p:cNvPr id="16" name="TextBox 15">
            <a:extLst>
              <a:ext uri="{FF2B5EF4-FFF2-40B4-BE49-F238E27FC236}">
                <a16:creationId xmlns:a16="http://schemas.microsoft.com/office/drawing/2014/main" id="{C5587954-F95C-BD2D-242B-0893535ADCDD}"/>
              </a:ext>
            </a:extLst>
          </p:cNvPr>
          <p:cNvSpPr txBox="1"/>
          <p:nvPr/>
        </p:nvSpPr>
        <p:spPr>
          <a:xfrm>
            <a:off x="1038386" y="3036585"/>
            <a:ext cx="10244380" cy="3362459"/>
          </a:xfrm>
          <a:prstGeom prst="rect">
            <a:avLst/>
          </a:prstGeom>
          <a:noFill/>
        </p:spPr>
        <p:txBody>
          <a:bodyPr wrap="square" rtlCol="0">
            <a:spAutoFit/>
          </a:bodyPr>
          <a:lstStyle/>
          <a:p>
            <a:pPr algn="ctr"/>
            <a:r>
              <a:rPr lang="en-US" altLang="zh-CN" sz="2400" b="0" i="0" u="none" strike="noStrike" dirty="0">
                <a:solidFill>
                  <a:srgbClr val="0F1115"/>
                </a:solidFill>
                <a:effectLst/>
                <a:latin typeface="Roboto" panose="02000000000000000000" pitchFamily="2" charset="0"/>
              </a:rPr>
              <a:t>Yi R. (May) Fung</a:t>
            </a:r>
          </a:p>
          <a:p>
            <a:pPr algn="ctr"/>
            <a:endParaRPr lang="en-US" sz="3200" dirty="0">
              <a:solidFill>
                <a:srgbClr val="0F1115"/>
              </a:solidFill>
              <a:latin typeface="Roboto" panose="02000000000000000000" pitchFamily="2" charset="0"/>
            </a:endParaRPr>
          </a:p>
          <a:p>
            <a:pPr algn="ctr"/>
            <a:r>
              <a:rPr lang="en-US" dirty="0">
                <a:solidFill>
                  <a:srgbClr val="0F1115"/>
                </a:solidFill>
                <a:latin typeface="Roboto" panose="02000000000000000000" pitchFamily="2" charset="0"/>
              </a:rPr>
              <a:t>yrfung@ust.hk</a:t>
            </a:r>
          </a:p>
          <a:p>
            <a:pPr algn="ctr"/>
            <a:endParaRPr lang="en-US" sz="2400" dirty="0">
              <a:solidFill>
                <a:srgbClr val="0F1115"/>
              </a:solidFill>
              <a:latin typeface="Roboto" panose="02000000000000000000" pitchFamily="2" charset="0"/>
            </a:endParaRPr>
          </a:p>
          <a:p>
            <a:pPr algn="ctr"/>
            <a:r>
              <a:rPr lang="en-US" dirty="0">
                <a:solidFill>
                  <a:srgbClr val="0F1115"/>
                </a:solidFill>
                <a:latin typeface="Roboto" panose="02000000000000000000" pitchFamily="2" charset="0"/>
              </a:rPr>
              <a:t>Assistant Professor</a:t>
            </a:r>
          </a:p>
          <a:p>
            <a:pPr algn="ctr"/>
            <a:endParaRPr lang="en-US" dirty="0">
              <a:solidFill>
                <a:srgbClr val="0F1115"/>
              </a:solidFill>
              <a:latin typeface="Roboto" panose="02000000000000000000" pitchFamily="2" charset="0"/>
            </a:endParaRPr>
          </a:p>
          <a:p>
            <a:pPr algn="ctr"/>
            <a:r>
              <a:rPr lang="en-US" dirty="0">
                <a:solidFill>
                  <a:srgbClr val="0F1115"/>
                </a:solidFill>
                <a:latin typeface="Roboto" panose="02000000000000000000" pitchFamily="2" charset="0"/>
              </a:rPr>
              <a:t>Hong Kong University of Science and Technology</a:t>
            </a:r>
          </a:p>
          <a:p>
            <a:pPr algn="ctr"/>
            <a:endParaRPr lang="en-US" sz="3200" dirty="0">
              <a:solidFill>
                <a:srgbClr val="0F1115"/>
              </a:solidFill>
              <a:latin typeface="Roboto" panose="02000000000000000000" pitchFamily="2" charset="0"/>
            </a:endParaRPr>
          </a:p>
          <a:p>
            <a:pPr algn="ctr"/>
            <a:r>
              <a:rPr lang="en-US" sz="2250" dirty="0">
                <a:solidFill>
                  <a:srgbClr val="0F1115"/>
                </a:solidFill>
                <a:latin typeface="Roboto" panose="02000000000000000000" pitchFamily="2" charset="0"/>
              </a:rPr>
              <a:t>Jan 25, 2026</a:t>
            </a:r>
            <a:endParaRPr lang="en-US" sz="2250" dirty="0"/>
          </a:p>
        </p:txBody>
      </p:sp>
      <p:pic>
        <p:nvPicPr>
          <p:cNvPr id="1026" name="Picture 2" descr="BEng in Computer Science (COMP) | HKUST CSE">
            <a:extLst>
              <a:ext uri="{FF2B5EF4-FFF2-40B4-BE49-F238E27FC236}">
                <a16:creationId xmlns:a16="http://schemas.microsoft.com/office/drawing/2014/main" id="{94B9F158-1F2C-D9FA-CFE3-E09AFE2FEB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47" y="131844"/>
            <a:ext cx="5384048" cy="47559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AAI-26 - AAAI">
            <a:extLst>
              <a:ext uri="{FF2B5EF4-FFF2-40B4-BE49-F238E27FC236}">
                <a16:creationId xmlns:a16="http://schemas.microsoft.com/office/drawing/2014/main" id="{645E427F-ACCD-9E00-C73C-5900783967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67009" y="0"/>
            <a:ext cx="824991" cy="5892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DB31A1-8A2F-A683-86D6-A2437465D55E}"/>
            </a:ext>
          </a:extLst>
        </p:cNvPr>
        <p:cNvGrpSpPr/>
        <p:nvPr/>
      </p:nvGrpSpPr>
      <p:grpSpPr>
        <a:xfrm>
          <a:off x="0" y="0"/>
          <a:ext cx="0" cy="0"/>
          <a:chOff x="0" y="0"/>
          <a:chExt cx="0" cy="0"/>
        </a:xfrm>
      </p:grpSpPr>
      <p:pic>
        <p:nvPicPr>
          <p:cNvPr id="4" name="Picture 3" descr="A group of purple and white bars&#10;&#10;Description automatically generated">
            <a:extLst>
              <a:ext uri="{FF2B5EF4-FFF2-40B4-BE49-F238E27FC236}">
                <a16:creationId xmlns:a16="http://schemas.microsoft.com/office/drawing/2014/main" id="{FC3DE42F-7E8D-C5A3-461C-B6AF948480B7}"/>
              </a:ext>
            </a:extLst>
          </p:cNvPr>
          <p:cNvPicPr>
            <a:picLocks noChangeAspect="1"/>
          </p:cNvPicPr>
          <p:nvPr/>
        </p:nvPicPr>
        <p:blipFill>
          <a:blip r:embed="rId2"/>
          <a:srcRect b="12977"/>
          <a:stretch/>
        </p:blipFill>
        <p:spPr>
          <a:xfrm>
            <a:off x="570015" y="1659467"/>
            <a:ext cx="9377996" cy="4821532"/>
          </a:xfrm>
          <a:prstGeom prst="rect">
            <a:avLst/>
          </a:prstGeom>
        </p:spPr>
      </p:pic>
      <p:sp>
        <p:nvSpPr>
          <p:cNvPr id="3" name="Title 1">
            <a:extLst>
              <a:ext uri="{FF2B5EF4-FFF2-40B4-BE49-F238E27FC236}">
                <a16:creationId xmlns:a16="http://schemas.microsoft.com/office/drawing/2014/main" id="{B7E44FC6-4477-D758-0A97-B65E9A6FE6C7}"/>
              </a:ext>
            </a:extLst>
          </p:cNvPr>
          <p:cNvSpPr txBox="1">
            <a:spLocks/>
          </p:cNvSpPr>
          <p:nvPr/>
        </p:nvSpPr>
        <p:spPr>
          <a:xfrm>
            <a:off x="570015" y="377001"/>
            <a:ext cx="11293434" cy="97631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NimbusRomNo9L"/>
              </a:rPr>
              <a:t>Distribution of Tool Calls by </a:t>
            </a:r>
            <a:r>
              <a:rPr lang="en-US" sz="4000" dirty="0" err="1">
                <a:latin typeface="NimbusRomNo9L"/>
              </a:rPr>
              <a:t>WebWatcher</a:t>
            </a:r>
            <a:r>
              <a:rPr lang="en-US" sz="4000" dirty="0">
                <a:latin typeface="NimbusRomNo9L"/>
              </a:rPr>
              <a:t> in VL Agent Benchmarks </a:t>
            </a:r>
            <a:endParaRPr lang="en-US" sz="4000" dirty="0"/>
          </a:p>
        </p:txBody>
      </p:sp>
      <p:sp>
        <p:nvSpPr>
          <p:cNvPr id="6" name="TextBox 5">
            <a:extLst>
              <a:ext uri="{FF2B5EF4-FFF2-40B4-BE49-F238E27FC236}">
                <a16:creationId xmlns:a16="http://schemas.microsoft.com/office/drawing/2014/main" id="{F2B3AAC9-540A-4C68-DDBD-4BA023AEE9EC}"/>
              </a:ext>
            </a:extLst>
          </p:cNvPr>
          <p:cNvSpPr txBox="1"/>
          <p:nvPr/>
        </p:nvSpPr>
        <p:spPr>
          <a:xfrm>
            <a:off x="9571804" y="3840480"/>
            <a:ext cx="2291645" cy="923330"/>
          </a:xfrm>
          <a:prstGeom prst="rect">
            <a:avLst/>
          </a:prstGeom>
          <a:noFill/>
        </p:spPr>
        <p:txBody>
          <a:bodyPr wrap="square" rtlCol="0">
            <a:spAutoFit/>
          </a:bodyPr>
          <a:lstStyle/>
          <a:p>
            <a:pPr algn="ctr"/>
            <a:r>
              <a:rPr lang="en-US" i="1" dirty="0">
                <a:solidFill>
                  <a:schemeClr val="tx2">
                    <a:lumMod val="90000"/>
                    <a:lumOff val="10000"/>
                  </a:schemeClr>
                </a:solidFill>
              </a:rPr>
              <a:t>Y-axis reflects fraction of total calls made to tool in x-axis </a:t>
            </a:r>
          </a:p>
        </p:txBody>
      </p:sp>
    </p:spTree>
    <p:extLst>
      <p:ext uri="{BB962C8B-B14F-4D97-AF65-F5344CB8AC3E}">
        <p14:creationId xmlns:p14="http://schemas.microsoft.com/office/powerpoint/2010/main" val="1407226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52360-080A-D598-8EC9-A531CE625EC6}"/>
            </a:ext>
          </a:extLst>
        </p:cNvPr>
        <p:cNvGrpSpPr/>
        <p:nvPr/>
      </p:nvGrpSpPr>
      <p:grpSpPr>
        <a:xfrm>
          <a:off x="0" y="0"/>
          <a:ext cx="0" cy="0"/>
          <a:chOff x="0" y="0"/>
          <a:chExt cx="0" cy="0"/>
        </a:xfrm>
      </p:grpSpPr>
      <p:sp>
        <p:nvSpPr>
          <p:cNvPr id="2" name="text 1">
            <a:extLst>
              <a:ext uri="{FF2B5EF4-FFF2-40B4-BE49-F238E27FC236}">
                <a16:creationId xmlns:a16="http://schemas.microsoft.com/office/drawing/2014/main" id="{8FA8C8FB-09A3-EFC3-1524-CEAE2BCF6247}"/>
              </a:ext>
            </a:extLst>
          </p:cNvPr>
          <p:cNvSpPr txBox="1"/>
          <p:nvPr/>
        </p:nvSpPr>
        <p:spPr>
          <a:xfrm>
            <a:off x="815558" y="3643490"/>
            <a:ext cx="1485791" cy="451342"/>
          </a:xfrm>
          <a:prstGeom prst="rect">
            <a:avLst/>
          </a:prstGeom>
        </p:spPr>
        <p:txBody>
          <a:bodyPr vert="horz" wrap="none" lIns="0" tIns="0" rIns="0" bIns="0" rtlCol="0">
            <a:spAutoFit/>
          </a:bodyPr>
          <a:lstStyle/>
          <a:p>
            <a:r>
              <a:rPr lang="en-US" sz="2933" b="1" spc="10" dirty="0">
                <a:solidFill>
                  <a:schemeClr val="accent1">
                    <a:lumMod val="50000"/>
                  </a:schemeClr>
                </a:solidFill>
                <a:latin typeface="Calibri" panose="020F0502020204030204" pitchFamily="34" charset="0"/>
                <a:cs typeface="Calibri" panose="020F0502020204030204" pitchFamily="34" charset="0"/>
              </a:rPr>
              <a:t>Language</a:t>
            </a:r>
            <a:endParaRPr sz="2933" b="1" dirty="0">
              <a:solidFill>
                <a:schemeClr val="accent1">
                  <a:lumMod val="50000"/>
                </a:schemeClr>
              </a:solidFill>
              <a:latin typeface="Calibri" panose="020F0502020204030204" pitchFamily="34" charset="0"/>
              <a:cs typeface="Calibri" panose="020F0502020204030204" pitchFamily="34" charset="0"/>
            </a:endParaRPr>
          </a:p>
        </p:txBody>
      </p:sp>
      <p:sp>
        <p:nvSpPr>
          <p:cNvPr id="3" name="text 1">
            <a:extLst>
              <a:ext uri="{FF2B5EF4-FFF2-40B4-BE49-F238E27FC236}">
                <a16:creationId xmlns:a16="http://schemas.microsoft.com/office/drawing/2014/main" id="{154ECC94-70DE-4DAE-12B9-4FA3F6B6DA36}"/>
              </a:ext>
            </a:extLst>
          </p:cNvPr>
          <p:cNvSpPr txBox="1"/>
          <p:nvPr/>
        </p:nvSpPr>
        <p:spPr>
          <a:xfrm>
            <a:off x="3913764" y="3699935"/>
            <a:ext cx="3061865" cy="451342"/>
          </a:xfrm>
          <a:prstGeom prst="rect">
            <a:avLst/>
          </a:prstGeom>
        </p:spPr>
        <p:txBody>
          <a:bodyPr vert="horz" wrap="square" lIns="0" tIns="0" rIns="0" bIns="0" rtlCol="0">
            <a:spAutoFit/>
          </a:bodyPr>
          <a:lstStyle/>
          <a:p>
            <a:pPr algn="ctr"/>
            <a:r>
              <a:rPr lang="en-US" sz="2933" b="1" spc="10" dirty="0">
                <a:solidFill>
                  <a:schemeClr val="accent1">
                    <a:lumMod val="50000"/>
                  </a:schemeClr>
                </a:solidFill>
                <a:latin typeface="Calibri" panose="020F0502020204030204" pitchFamily="34" charset="0"/>
                <a:cs typeface="Calibri" panose="020F0502020204030204" pitchFamily="34" charset="0"/>
              </a:rPr>
              <a:t>Vision</a:t>
            </a:r>
            <a:endParaRPr sz="2933" b="1" dirty="0">
              <a:solidFill>
                <a:schemeClr val="accent1">
                  <a:lumMod val="50000"/>
                </a:schemeClr>
              </a:solidFill>
              <a:latin typeface="Calibri" panose="020F0502020204030204" pitchFamily="34" charset="0"/>
              <a:cs typeface="Calibri" panose="020F0502020204030204" pitchFamily="34" charset="0"/>
            </a:endParaRPr>
          </a:p>
        </p:txBody>
      </p:sp>
      <p:cxnSp>
        <p:nvCxnSpPr>
          <p:cNvPr id="5" name="Straight Arrow Connector 4">
            <a:extLst>
              <a:ext uri="{FF2B5EF4-FFF2-40B4-BE49-F238E27FC236}">
                <a16:creationId xmlns:a16="http://schemas.microsoft.com/office/drawing/2014/main" id="{7615E755-C8D2-B704-B0BC-CCC5756CF6CB}"/>
              </a:ext>
            </a:extLst>
          </p:cNvPr>
          <p:cNvCxnSpPr>
            <a:cxnSpLocks/>
          </p:cNvCxnSpPr>
          <p:nvPr/>
        </p:nvCxnSpPr>
        <p:spPr>
          <a:xfrm>
            <a:off x="1858330" y="4303890"/>
            <a:ext cx="4290635" cy="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36CA9DE-0A0F-AF94-499A-A5AEB629417B}"/>
              </a:ext>
            </a:extLst>
          </p:cNvPr>
          <p:cNvCxnSpPr>
            <a:cxnSpLocks/>
          </p:cNvCxnSpPr>
          <p:nvPr/>
        </p:nvCxnSpPr>
        <p:spPr>
          <a:xfrm flipV="1">
            <a:off x="1898740" y="2525890"/>
            <a:ext cx="0" cy="177800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4BF2FD4-CF0A-675E-8A7B-D1CEE1EF83AF}"/>
              </a:ext>
            </a:extLst>
          </p:cNvPr>
          <p:cNvCxnSpPr>
            <a:cxnSpLocks/>
          </p:cNvCxnSpPr>
          <p:nvPr/>
        </p:nvCxnSpPr>
        <p:spPr>
          <a:xfrm flipH="1">
            <a:off x="1011524" y="4303890"/>
            <a:ext cx="886627" cy="885797"/>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 1">
            <a:extLst>
              <a:ext uri="{FF2B5EF4-FFF2-40B4-BE49-F238E27FC236}">
                <a16:creationId xmlns:a16="http://schemas.microsoft.com/office/drawing/2014/main" id="{E1430340-5747-C9AF-4653-433A03F3B92B}"/>
              </a:ext>
            </a:extLst>
          </p:cNvPr>
          <p:cNvSpPr txBox="1"/>
          <p:nvPr/>
        </p:nvSpPr>
        <p:spPr>
          <a:xfrm>
            <a:off x="1002824" y="5367853"/>
            <a:ext cx="3843401" cy="451342"/>
          </a:xfrm>
          <a:prstGeom prst="rect">
            <a:avLst/>
          </a:prstGeom>
        </p:spPr>
        <p:txBody>
          <a:bodyPr vert="horz" wrap="square" lIns="0" tIns="0" rIns="0" bIns="0" rtlCol="0">
            <a:spAutoFit/>
          </a:bodyPr>
          <a:lstStyle/>
          <a:p>
            <a:r>
              <a:rPr lang="en-US" sz="2933" b="1" spc="10" dirty="0">
                <a:solidFill>
                  <a:schemeClr val="accent1">
                    <a:lumMod val="50000"/>
                  </a:schemeClr>
                </a:solidFill>
                <a:latin typeface="Calibri" panose="020F0502020204030204" pitchFamily="34" charset="0"/>
                <a:cs typeface="Calibri" panose="020F0502020204030204" pitchFamily="34" charset="0"/>
              </a:rPr>
              <a:t>Validation</a:t>
            </a:r>
            <a:endParaRPr sz="2933" b="1" dirty="0">
              <a:solidFill>
                <a:schemeClr val="accent1">
                  <a:lumMod val="50000"/>
                </a:schemeClr>
              </a:solidFill>
              <a:latin typeface="Calibri" panose="020F0502020204030204" pitchFamily="34" charset="0"/>
              <a:cs typeface="Calibri" panose="020F0502020204030204" pitchFamily="34" charset="0"/>
            </a:endParaRPr>
          </a:p>
        </p:txBody>
      </p:sp>
      <p:sp>
        <p:nvSpPr>
          <p:cNvPr id="15" name="text 1">
            <a:extLst>
              <a:ext uri="{FF2B5EF4-FFF2-40B4-BE49-F238E27FC236}">
                <a16:creationId xmlns:a16="http://schemas.microsoft.com/office/drawing/2014/main" id="{38762660-2134-BDC8-3250-17DA814203A1}"/>
              </a:ext>
            </a:extLst>
          </p:cNvPr>
          <p:cNvSpPr txBox="1"/>
          <p:nvPr/>
        </p:nvSpPr>
        <p:spPr>
          <a:xfrm>
            <a:off x="1956979" y="2193900"/>
            <a:ext cx="3352796" cy="902683"/>
          </a:xfrm>
          <a:prstGeom prst="rect">
            <a:avLst/>
          </a:prstGeom>
        </p:spPr>
        <p:txBody>
          <a:bodyPr vert="horz" wrap="square" lIns="0" tIns="0" rIns="0" bIns="0" rtlCol="0">
            <a:spAutoFit/>
          </a:bodyPr>
          <a:lstStyle/>
          <a:p>
            <a:pPr algn="ctr"/>
            <a:r>
              <a:rPr lang="en-US" sz="2933" b="1" spc="10" dirty="0">
                <a:solidFill>
                  <a:schemeClr val="accent1">
                    <a:lumMod val="50000"/>
                  </a:schemeClr>
                </a:solidFill>
                <a:latin typeface="Calibri" panose="020F0502020204030204" pitchFamily="34" charset="0"/>
                <a:cs typeface="Calibri" panose="020F0502020204030204" pitchFamily="34" charset="0"/>
              </a:rPr>
              <a:t>Deep Research Agentic Capability</a:t>
            </a:r>
            <a:endParaRPr sz="2933" b="1" dirty="0">
              <a:solidFill>
                <a:schemeClr val="accent1">
                  <a:lumMod val="50000"/>
                </a:schemeClr>
              </a:solidFill>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C796F978-CF2A-A22A-260F-9555B9F3BDD1}"/>
              </a:ext>
            </a:extLst>
          </p:cNvPr>
          <p:cNvSpPr/>
          <p:nvPr/>
        </p:nvSpPr>
        <p:spPr>
          <a:xfrm>
            <a:off x="4846225" y="3643490"/>
            <a:ext cx="1249774" cy="533942"/>
          </a:xfrm>
          <a:prstGeom prst="rect">
            <a:avLst/>
          </a:prstGeom>
          <a:noFill/>
          <a:ln w="28575">
            <a:solidFill>
              <a:schemeClr val="accent2">
                <a:lumMod val="60000"/>
                <a:lumOff val="4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document with text and images&#10;&#10;Description automatically generated">
            <a:extLst>
              <a:ext uri="{FF2B5EF4-FFF2-40B4-BE49-F238E27FC236}">
                <a16:creationId xmlns:a16="http://schemas.microsoft.com/office/drawing/2014/main" id="{C3711594-3470-8FE3-7B40-270B00CCF6B5}"/>
              </a:ext>
            </a:extLst>
          </p:cNvPr>
          <p:cNvPicPr>
            <a:picLocks noChangeAspect="1"/>
          </p:cNvPicPr>
          <p:nvPr/>
        </p:nvPicPr>
        <p:blipFill>
          <a:blip r:embed="rId2"/>
          <a:stretch>
            <a:fillRect/>
          </a:stretch>
        </p:blipFill>
        <p:spPr>
          <a:xfrm>
            <a:off x="6995771" y="1563612"/>
            <a:ext cx="4813417" cy="4667279"/>
          </a:xfrm>
          <a:prstGeom prst="rect">
            <a:avLst/>
          </a:prstGeom>
        </p:spPr>
      </p:pic>
      <p:sp>
        <p:nvSpPr>
          <p:cNvPr id="16" name="Title 1">
            <a:extLst>
              <a:ext uri="{FF2B5EF4-FFF2-40B4-BE49-F238E27FC236}">
                <a16:creationId xmlns:a16="http://schemas.microsoft.com/office/drawing/2014/main" id="{6367B682-D621-814A-9848-C393FA4717D4}"/>
              </a:ext>
            </a:extLst>
          </p:cNvPr>
          <p:cNvSpPr txBox="1">
            <a:spLocks/>
          </p:cNvSpPr>
          <p:nvPr/>
        </p:nvSpPr>
        <p:spPr>
          <a:xfrm>
            <a:off x="389408" y="344886"/>
            <a:ext cx="11559785" cy="97631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NimbusRomNo9L"/>
              </a:rPr>
              <a:t>Crucial Gaps and Paths Forward for </a:t>
            </a:r>
            <a:r>
              <a:rPr lang="en-US" sz="4000">
                <a:solidFill>
                  <a:srgbClr val="212121"/>
                </a:solidFill>
                <a:latin typeface="Arial" panose="020B0604020202020204" pitchFamily="34" charset="0"/>
              </a:rPr>
              <a:t>Autonomous AI Research Scientists</a:t>
            </a:r>
            <a:endParaRPr lang="en-US" sz="4000" dirty="0"/>
          </a:p>
        </p:txBody>
      </p:sp>
    </p:spTree>
    <p:extLst>
      <p:ext uri="{BB962C8B-B14F-4D97-AF65-F5344CB8AC3E}">
        <p14:creationId xmlns:p14="http://schemas.microsoft.com/office/powerpoint/2010/main" val="2284948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5DF62-71B8-4494-A3E6-D4B995194854}"/>
            </a:ext>
          </a:extLst>
        </p:cNvPr>
        <p:cNvGrpSpPr/>
        <p:nvPr/>
      </p:nvGrpSpPr>
      <p:grpSpPr>
        <a:xfrm>
          <a:off x="0" y="0"/>
          <a:ext cx="0" cy="0"/>
          <a:chOff x="0" y="0"/>
          <a:chExt cx="0" cy="0"/>
        </a:xfrm>
      </p:grpSpPr>
      <p:sp>
        <p:nvSpPr>
          <p:cNvPr id="16" name="Title 1">
            <a:extLst>
              <a:ext uri="{FF2B5EF4-FFF2-40B4-BE49-F238E27FC236}">
                <a16:creationId xmlns:a16="http://schemas.microsoft.com/office/drawing/2014/main" id="{F270A6ED-90FB-F328-161F-BBFAD3C5C3BE}"/>
              </a:ext>
            </a:extLst>
          </p:cNvPr>
          <p:cNvSpPr txBox="1">
            <a:spLocks/>
          </p:cNvSpPr>
          <p:nvPr/>
        </p:nvSpPr>
        <p:spPr>
          <a:xfrm>
            <a:off x="389408" y="344886"/>
            <a:ext cx="11559785" cy="97631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NimbusRomNo9L"/>
              </a:rPr>
              <a:t>Preliminaries of the Modern Scientific Discovery Workflow</a:t>
            </a:r>
            <a:endParaRPr lang="en-US" sz="4000" dirty="0"/>
          </a:p>
        </p:txBody>
      </p:sp>
      <p:pic>
        <p:nvPicPr>
          <p:cNvPr id="3" name="Picture 2" descr="A diagram of a method of reflection&#10;&#10;Description automatically generated">
            <a:extLst>
              <a:ext uri="{FF2B5EF4-FFF2-40B4-BE49-F238E27FC236}">
                <a16:creationId xmlns:a16="http://schemas.microsoft.com/office/drawing/2014/main" id="{DCF4CF9C-0A20-C1DA-1A27-ACD74B94A1EF}"/>
              </a:ext>
            </a:extLst>
          </p:cNvPr>
          <p:cNvPicPr>
            <a:picLocks noChangeAspect="1"/>
          </p:cNvPicPr>
          <p:nvPr/>
        </p:nvPicPr>
        <p:blipFill>
          <a:blip r:embed="rId2"/>
          <a:stretch>
            <a:fillRect/>
          </a:stretch>
        </p:blipFill>
        <p:spPr>
          <a:xfrm>
            <a:off x="593548" y="2769201"/>
            <a:ext cx="7658629" cy="3935824"/>
          </a:xfrm>
          <a:prstGeom prst="rect">
            <a:avLst/>
          </a:prstGeom>
        </p:spPr>
      </p:pic>
      <p:sp>
        <p:nvSpPr>
          <p:cNvPr id="4" name="Content Placeholder 2">
            <a:extLst>
              <a:ext uri="{FF2B5EF4-FFF2-40B4-BE49-F238E27FC236}">
                <a16:creationId xmlns:a16="http://schemas.microsoft.com/office/drawing/2014/main" id="{2EDBDFFB-7796-3FE0-DAD7-035B97BF03B3}"/>
              </a:ext>
            </a:extLst>
          </p:cNvPr>
          <p:cNvSpPr>
            <a:spLocks noGrp="1"/>
          </p:cNvSpPr>
          <p:nvPr>
            <p:ph idx="1"/>
          </p:nvPr>
        </p:nvSpPr>
        <p:spPr>
          <a:xfrm>
            <a:off x="389408" y="1477489"/>
            <a:ext cx="11723570" cy="1705978"/>
          </a:xfrm>
        </p:spPr>
        <p:txBody>
          <a:bodyPr>
            <a:normAutofit lnSpcReduction="10000"/>
          </a:bodyPr>
          <a:lstStyle/>
          <a:p>
            <a:pPr>
              <a:lnSpc>
                <a:spcPct val="110000"/>
              </a:lnSpc>
              <a:buFont typeface="Wingdings" pitchFamily="2" charset="2"/>
              <a:buChar char="v"/>
            </a:pPr>
            <a:r>
              <a:rPr lang="en-US" sz="2150" dirty="0"/>
              <a:t> </a:t>
            </a:r>
            <a:r>
              <a:rPr lang="en-US" sz="1800" dirty="0"/>
              <a:t>To support the end-to-end research lifecycle, agentic MLLMs employ a closed-loop system of </a:t>
            </a:r>
            <a:r>
              <a:rPr lang="en-US" sz="1800" b="1" dirty="0"/>
              <a:t>Environment &amp; Perception</a:t>
            </a:r>
            <a:r>
              <a:rPr lang="en-US" sz="1800" dirty="0"/>
              <a:t>, </a:t>
            </a:r>
            <a:r>
              <a:rPr lang="en-US" sz="1800" b="1" dirty="0"/>
              <a:t>Cognition</a:t>
            </a:r>
            <a:r>
              <a:rPr lang="en-US" sz="1800" dirty="0"/>
              <a:t>, and </a:t>
            </a:r>
            <a:r>
              <a:rPr lang="en-US" sz="1800" b="1" dirty="0"/>
              <a:t>Action</a:t>
            </a:r>
            <a:r>
              <a:rPr lang="en-US" sz="1800" dirty="0"/>
              <a:t>, bolstered by </a:t>
            </a:r>
            <a:r>
              <a:rPr lang="en-US" sz="1800" b="1" dirty="0"/>
              <a:t>Episodic</a:t>
            </a:r>
            <a:r>
              <a:rPr lang="en-US" sz="1800" dirty="0"/>
              <a:t> and </a:t>
            </a:r>
            <a:r>
              <a:rPr lang="en-US" sz="1800" b="1" dirty="0"/>
              <a:t>Semantic Memory</a:t>
            </a:r>
            <a:r>
              <a:rPr lang="en-US" sz="1800" dirty="0"/>
              <a:t> for continuous learning.</a:t>
            </a:r>
            <a:r>
              <a:rPr lang="en-US" sz="1600" dirty="0"/>
              <a:t> </a:t>
            </a:r>
          </a:p>
          <a:p>
            <a:pPr>
              <a:lnSpc>
                <a:spcPct val="110000"/>
              </a:lnSpc>
              <a:buFont typeface="Wingdings" pitchFamily="2" charset="2"/>
              <a:buChar char="v"/>
            </a:pPr>
            <a:r>
              <a:rPr lang="en-US" sz="1600" dirty="0"/>
              <a:t> </a:t>
            </a:r>
            <a:r>
              <a:rPr lang="en-US" sz="1900" dirty="0"/>
              <a:t>This workflow drives the discovery process from </a:t>
            </a:r>
            <a:r>
              <a:rPr lang="en-US" sz="1900" b="1" dirty="0"/>
              <a:t>Hypothesis Generation</a:t>
            </a:r>
            <a:r>
              <a:rPr lang="en-US" sz="1900" dirty="0"/>
              <a:t> through </a:t>
            </a:r>
            <a:r>
              <a:rPr lang="en-US" sz="1900" b="1" dirty="0"/>
              <a:t>Experiment Execution</a:t>
            </a:r>
            <a:r>
              <a:rPr lang="en-US" sz="1900" dirty="0"/>
              <a:t>, utilizing an iterative </a:t>
            </a:r>
            <a:r>
              <a:rPr lang="en-US" sz="1900" b="1" dirty="0"/>
              <a:t>Reflection</a:t>
            </a:r>
            <a:r>
              <a:rPr lang="en-US" sz="1900" dirty="0"/>
              <a:t> layer to synthesize findings into cohesive reports and refine future research directions.</a:t>
            </a:r>
          </a:p>
        </p:txBody>
      </p:sp>
    </p:spTree>
    <p:extLst>
      <p:ext uri="{BB962C8B-B14F-4D97-AF65-F5344CB8AC3E}">
        <p14:creationId xmlns:p14="http://schemas.microsoft.com/office/powerpoint/2010/main" val="8202401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934DB-E08E-2B9B-AA8B-38182B3C7904}"/>
            </a:ext>
          </a:extLst>
        </p:cNvPr>
        <p:cNvGrpSpPr/>
        <p:nvPr/>
      </p:nvGrpSpPr>
      <p:grpSpPr>
        <a:xfrm>
          <a:off x="0" y="0"/>
          <a:ext cx="0" cy="0"/>
          <a:chOff x="0" y="0"/>
          <a:chExt cx="0" cy="0"/>
        </a:xfrm>
      </p:grpSpPr>
      <p:sp>
        <p:nvSpPr>
          <p:cNvPr id="16" name="Title 1">
            <a:extLst>
              <a:ext uri="{FF2B5EF4-FFF2-40B4-BE49-F238E27FC236}">
                <a16:creationId xmlns:a16="http://schemas.microsoft.com/office/drawing/2014/main" id="{EFC10933-2190-0ED7-F0D3-8889DD5EB6AC}"/>
              </a:ext>
            </a:extLst>
          </p:cNvPr>
          <p:cNvSpPr txBox="1">
            <a:spLocks/>
          </p:cNvSpPr>
          <p:nvPr/>
        </p:nvSpPr>
        <p:spPr>
          <a:xfrm>
            <a:off x="389408" y="344886"/>
            <a:ext cx="11559785" cy="97631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NimbusRomNo9L"/>
              </a:rPr>
              <a:t>Overview of the Agentic MLLM Framework for Scientific Discovery</a:t>
            </a:r>
            <a:endParaRPr lang="en-US" sz="4000" dirty="0"/>
          </a:p>
        </p:txBody>
      </p:sp>
      <p:pic>
        <p:nvPicPr>
          <p:cNvPr id="8" name="Picture 7" descr="A diagram of scientific process&#10;&#10;Description automatically generated with medium confidence">
            <a:extLst>
              <a:ext uri="{FF2B5EF4-FFF2-40B4-BE49-F238E27FC236}">
                <a16:creationId xmlns:a16="http://schemas.microsoft.com/office/drawing/2014/main" id="{2751BB79-6614-19F5-BE1C-7161173BE11A}"/>
              </a:ext>
            </a:extLst>
          </p:cNvPr>
          <p:cNvPicPr>
            <a:picLocks noChangeAspect="1"/>
          </p:cNvPicPr>
          <p:nvPr/>
        </p:nvPicPr>
        <p:blipFill>
          <a:blip r:embed="rId2"/>
          <a:stretch>
            <a:fillRect/>
          </a:stretch>
        </p:blipFill>
        <p:spPr>
          <a:xfrm>
            <a:off x="541331" y="3023656"/>
            <a:ext cx="11396573" cy="3823055"/>
          </a:xfrm>
          <a:prstGeom prst="rect">
            <a:avLst/>
          </a:prstGeom>
        </p:spPr>
      </p:pic>
      <p:sp>
        <p:nvSpPr>
          <p:cNvPr id="9" name="Content Placeholder 2">
            <a:extLst>
              <a:ext uri="{FF2B5EF4-FFF2-40B4-BE49-F238E27FC236}">
                <a16:creationId xmlns:a16="http://schemas.microsoft.com/office/drawing/2014/main" id="{0371D69D-BD2F-4C38-CE04-53A7665C817C}"/>
              </a:ext>
            </a:extLst>
          </p:cNvPr>
          <p:cNvSpPr>
            <a:spLocks noGrp="1"/>
          </p:cNvSpPr>
          <p:nvPr>
            <p:ph idx="1"/>
          </p:nvPr>
        </p:nvSpPr>
        <p:spPr>
          <a:xfrm>
            <a:off x="389408" y="1500066"/>
            <a:ext cx="11404878" cy="2033356"/>
          </a:xfrm>
        </p:spPr>
        <p:txBody>
          <a:bodyPr>
            <a:normAutofit fontScale="92500"/>
          </a:bodyPr>
          <a:lstStyle/>
          <a:p>
            <a:pPr>
              <a:lnSpc>
                <a:spcPct val="110000"/>
              </a:lnSpc>
              <a:buFont typeface="Wingdings" pitchFamily="2" charset="2"/>
              <a:buChar char="v"/>
            </a:pPr>
            <a:r>
              <a:rPr lang="en-US" sz="2150" dirty="0"/>
              <a:t> </a:t>
            </a:r>
            <a:r>
              <a:rPr lang="en-US" sz="2100" dirty="0"/>
              <a:t>To handle the complexity of modern discovery, scientific MLLMs process diverse modalities including </a:t>
            </a:r>
            <a:r>
              <a:rPr lang="en-US" sz="2100" b="1" dirty="0"/>
              <a:t>symbolic equations</a:t>
            </a:r>
            <a:r>
              <a:rPr lang="en-US" sz="2100" dirty="0"/>
              <a:t>, </a:t>
            </a:r>
            <a:r>
              <a:rPr lang="en-US" sz="2100" b="1" dirty="0"/>
              <a:t>molecular graphs</a:t>
            </a:r>
            <a:r>
              <a:rPr lang="en-US" sz="2100" dirty="0"/>
              <a:t>, and </a:t>
            </a:r>
            <a:r>
              <a:rPr lang="en-US" sz="2100" b="1" dirty="0"/>
              <a:t>sensor streams</a:t>
            </a:r>
            <a:r>
              <a:rPr lang="en-US" sz="2100" dirty="0"/>
              <a:t>, utilizing specialized </a:t>
            </a:r>
            <a:r>
              <a:rPr lang="en-US" sz="2100" b="1" dirty="0"/>
              <a:t>reinforcement</a:t>
            </a:r>
            <a:r>
              <a:rPr lang="en-US" sz="2100" dirty="0"/>
              <a:t> and </a:t>
            </a:r>
            <a:r>
              <a:rPr lang="en-US" sz="2100" b="1" dirty="0"/>
              <a:t>contrastive learning</a:t>
            </a:r>
            <a:r>
              <a:rPr lang="en-US" sz="2100" dirty="0"/>
              <a:t> to manage the long-tail distributions inherent in scientific data. </a:t>
            </a:r>
          </a:p>
          <a:p>
            <a:pPr>
              <a:lnSpc>
                <a:spcPct val="110000"/>
              </a:lnSpc>
              <a:buFont typeface="Wingdings" pitchFamily="2" charset="2"/>
              <a:buChar char="v"/>
            </a:pPr>
            <a:r>
              <a:rPr lang="en-US" sz="1900" dirty="0"/>
              <a:t>High-fidelity results are further enabled through advanced </a:t>
            </a:r>
            <a:r>
              <a:rPr lang="en-US" sz="1900" b="1" dirty="0"/>
              <a:t>workflow handling</a:t>
            </a:r>
            <a:r>
              <a:rPr lang="en-US" sz="1900" dirty="0"/>
              <a:t> and </a:t>
            </a:r>
            <a:r>
              <a:rPr lang="en-US" sz="1900" b="1" dirty="0"/>
              <a:t>knowledge integration</a:t>
            </a:r>
            <a:r>
              <a:rPr lang="en-US" sz="1900" dirty="0"/>
              <a:t>, with success measured against robust metrics such as hypothesis </a:t>
            </a:r>
            <a:r>
              <a:rPr lang="en-US" sz="1900" b="1" dirty="0"/>
              <a:t>novelty</a:t>
            </a:r>
            <a:r>
              <a:rPr lang="en-US" sz="1900" dirty="0"/>
              <a:t>, </a:t>
            </a:r>
            <a:r>
              <a:rPr lang="en-US" sz="1900" b="1" dirty="0"/>
              <a:t>impact</a:t>
            </a:r>
            <a:r>
              <a:rPr lang="en-US" sz="1900" dirty="0"/>
              <a:t>, and </a:t>
            </a:r>
            <a:r>
              <a:rPr lang="en-US" sz="1900" b="1" dirty="0"/>
              <a:t>procedural accuracy</a:t>
            </a:r>
            <a:r>
              <a:rPr lang="en-US" sz="1900" dirty="0"/>
              <a:t>.</a:t>
            </a:r>
          </a:p>
        </p:txBody>
      </p:sp>
    </p:spTree>
    <p:extLst>
      <p:ext uri="{BB962C8B-B14F-4D97-AF65-F5344CB8AC3E}">
        <p14:creationId xmlns:p14="http://schemas.microsoft.com/office/powerpoint/2010/main" val="3235831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22315-BC80-5EC5-4E40-E988AF53F3D5}"/>
            </a:ext>
          </a:extLst>
        </p:cNvPr>
        <p:cNvGrpSpPr/>
        <p:nvPr/>
      </p:nvGrpSpPr>
      <p:grpSpPr>
        <a:xfrm>
          <a:off x="0" y="0"/>
          <a:ext cx="0" cy="0"/>
          <a:chOff x="0" y="0"/>
          <a:chExt cx="0" cy="0"/>
        </a:xfrm>
      </p:grpSpPr>
      <p:sp>
        <p:nvSpPr>
          <p:cNvPr id="16" name="Title 1">
            <a:extLst>
              <a:ext uri="{FF2B5EF4-FFF2-40B4-BE49-F238E27FC236}">
                <a16:creationId xmlns:a16="http://schemas.microsoft.com/office/drawing/2014/main" id="{3D4197DB-01A4-140E-1943-E654F955F86F}"/>
              </a:ext>
            </a:extLst>
          </p:cNvPr>
          <p:cNvSpPr txBox="1">
            <a:spLocks/>
          </p:cNvSpPr>
          <p:nvPr/>
        </p:nvSpPr>
        <p:spPr>
          <a:xfrm>
            <a:off x="389408" y="344886"/>
            <a:ext cx="7422503" cy="97631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NimbusRomNo9L"/>
              </a:rPr>
              <a:t>Taxonomy of Methods for Scientific MLLM Agents </a:t>
            </a:r>
            <a:endParaRPr lang="en-US" sz="4000" dirty="0"/>
          </a:p>
        </p:txBody>
      </p:sp>
      <p:pic>
        <p:nvPicPr>
          <p:cNvPr id="3" name="Picture 2" descr="A screenshot of a computer&#10;&#10;Description automatically generated">
            <a:extLst>
              <a:ext uri="{FF2B5EF4-FFF2-40B4-BE49-F238E27FC236}">
                <a16:creationId xmlns:a16="http://schemas.microsoft.com/office/drawing/2014/main" id="{4C69EFD5-CFCA-7D61-5C9A-838C838B18EF}"/>
              </a:ext>
            </a:extLst>
          </p:cNvPr>
          <p:cNvPicPr>
            <a:picLocks noChangeAspect="1"/>
          </p:cNvPicPr>
          <p:nvPr/>
        </p:nvPicPr>
        <p:blipFill>
          <a:blip r:embed="rId2"/>
          <a:stretch>
            <a:fillRect/>
          </a:stretch>
        </p:blipFill>
        <p:spPr>
          <a:xfrm>
            <a:off x="6713776" y="0"/>
            <a:ext cx="5478224" cy="6858000"/>
          </a:xfrm>
          <a:prstGeom prst="rect">
            <a:avLst/>
          </a:prstGeom>
        </p:spPr>
      </p:pic>
      <p:sp>
        <p:nvSpPr>
          <p:cNvPr id="4" name="Content Placeholder 2">
            <a:extLst>
              <a:ext uri="{FF2B5EF4-FFF2-40B4-BE49-F238E27FC236}">
                <a16:creationId xmlns:a16="http://schemas.microsoft.com/office/drawing/2014/main" id="{BD321039-C627-266A-4B73-D197AC1EFBED}"/>
              </a:ext>
            </a:extLst>
          </p:cNvPr>
          <p:cNvSpPr>
            <a:spLocks noGrp="1"/>
          </p:cNvSpPr>
          <p:nvPr>
            <p:ph idx="1"/>
          </p:nvPr>
        </p:nvSpPr>
        <p:spPr>
          <a:xfrm>
            <a:off x="389408" y="1500066"/>
            <a:ext cx="6429081" cy="5160378"/>
          </a:xfrm>
        </p:spPr>
        <p:txBody>
          <a:bodyPr>
            <a:normAutofit/>
          </a:bodyPr>
          <a:lstStyle/>
          <a:p>
            <a:pPr>
              <a:lnSpc>
                <a:spcPct val="110000"/>
              </a:lnSpc>
              <a:buFont typeface="Wingdings" pitchFamily="2" charset="2"/>
              <a:buChar char="v"/>
            </a:pPr>
            <a:r>
              <a:rPr lang="en-US" sz="2150" dirty="0"/>
              <a:t> Current SOTA methods (e.g., </a:t>
            </a:r>
            <a:r>
              <a:rPr lang="en-US" sz="2150" dirty="0" err="1"/>
              <a:t>ProtAgents</a:t>
            </a:r>
            <a:r>
              <a:rPr lang="en-US" sz="2150" dirty="0"/>
              <a:t>, </a:t>
            </a:r>
            <a:r>
              <a:rPr lang="en-US" sz="2150" dirty="0" err="1"/>
              <a:t>MedAgent</a:t>
            </a:r>
            <a:r>
              <a:rPr lang="en-US" sz="2150" dirty="0"/>
              <a:t>) utilize supervised finetuning training tailored for domain specific research.</a:t>
            </a:r>
          </a:p>
          <a:p>
            <a:pPr>
              <a:lnSpc>
                <a:spcPct val="110000"/>
              </a:lnSpc>
              <a:buFont typeface="Wingdings" pitchFamily="2" charset="2"/>
              <a:buChar char="v"/>
            </a:pPr>
            <a:r>
              <a:rPr lang="en-US" sz="2150" dirty="0"/>
              <a:t> To ground reasoning and enable autonomous discovery, agentic MLLMs integrate domain knowledge through techniques like </a:t>
            </a:r>
            <a:r>
              <a:rPr lang="en-US" sz="2150" b="1" dirty="0"/>
              <a:t>RAG</a:t>
            </a:r>
            <a:r>
              <a:rPr lang="en-US" sz="2150" dirty="0"/>
              <a:t> and </a:t>
            </a:r>
            <a:r>
              <a:rPr lang="en-US" sz="2150" b="1" dirty="0"/>
              <a:t>In-Context Learning</a:t>
            </a:r>
            <a:r>
              <a:rPr lang="en-US" sz="2150" dirty="0"/>
              <a:t> while leveraging specialized frameworks for </a:t>
            </a:r>
            <a:r>
              <a:rPr lang="en-US" sz="2150" b="1" dirty="0"/>
              <a:t>complex reasoning</a:t>
            </a:r>
            <a:r>
              <a:rPr lang="en-US" sz="2150" dirty="0"/>
              <a:t> and </a:t>
            </a:r>
            <a:r>
              <a:rPr lang="en-US" sz="2150" b="1" dirty="0"/>
              <a:t>autonomous tool use</a:t>
            </a:r>
            <a:r>
              <a:rPr lang="en-US" sz="2150" dirty="0"/>
              <a:t>.</a:t>
            </a:r>
          </a:p>
          <a:p>
            <a:pPr>
              <a:lnSpc>
                <a:spcPct val="110000"/>
              </a:lnSpc>
              <a:buFont typeface="Wingdings" pitchFamily="2" charset="2"/>
              <a:buChar char="v"/>
            </a:pPr>
            <a:r>
              <a:rPr lang="en-US" sz="2150" dirty="0"/>
              <a:t>Future-facing discovery utilizes multi-agent systems that employ debate (MAD), collaboration (</a:t>
            </a:r>
            <a:r>
              <a:rPr lang="en-US" sz="2150" dirty="0" err="1"/>
              <a:t>ReConcile</a:t>
            </a:r>
            <a:r>
              <a:rPr lang="en-US" sz="2150" dirty="0"/>
              <a:t>), and adaptive recruitment (</a:t>
            </a:r>
            <a:r>
              <a:rPr lang="en-US" sz="2150" dirty="0" err="1"/>
              <a:t>MDAgents</a:t>
            </a:r>
            <a:r>
              <a:rPr lang="en-US" sz="2150" dirty="0"/>
              <a:t>) to improve accuracy and reduce bias.</a:t>
            </a:r>
          </a:p>
        </p:txBody>
      </p:sp>
    </p:spTree>
    <p:extLst>
      <p:ext uri="{BB962C8B-B14F-4D97-AF65-F5344CB8AC3E}">
        <p14:creationId xmlns:p14="http://schemas.microsoft.com/office/powerpoint/2010/main" val="3566954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D712F-6ECF-28DB-81D5-E3917ECFD1CD}"/>
            </a:ext>
          </a:extLst>
        </p:cNvPr>
        <p:cNvGrpSpPr/>
        <p:nvPr/>
      </p:nvGrpSpPr>
      <p:grpSpPr>
        <a:xfrm>
          <a:off x="0" y="0"/>
          <a:ext cx="0" cy="0"/>
          <a:chOff x="0" y="0"/>
          <a:chExt cx="0" cy="0"/>
        </a:xfrm>
      </p:grpSpPr>
      <p:sp>
        <p:nvSpPr>
          <p:cNvPr id="16" name="Title 1">
            <a:extLst>
              <a:ext uri="{FF2B5EF4-FFF2-40B4-BE49-F238E27FC236}">
                <a16:creationId xmlns:a16="http://schemas.microsoft.com/office/drawing/2014/main" id="{7AA1895B-08CC-2626-4136-A12C4C5D8417}"/>
              </a:ext>
            </a:extLst>
          </p:cNvPr>
          <p:cNvSpPr txBox="1">
            <a:spLocks/>
          </p:cNvSpPr>
          <p:nvPr/>
        </p:nvSpPr>
        <p:spPr>
          <a:xfrm>
            <a:off x="389408" y="344886"/>
            <a:ext cx="11559785" cy="97631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NimbusRomNo9L"/>
              </a:rPr>
              <a:t>Ongoing Challenges and Future Directions</a:t>
            </a:r>
            <a:endParaRPr lang="en-US" sz="4000" dirty="0"/>
          </a:p>
        </p:txBody>
      </p:sp>
      <p:sp>
        <p:nvSpPr>
          <p:cNvPr id="2" name="Content Placeholder 2">
            <a:extLst>
              <a:ext uri="{FF2B5EF4-FFF2-40B4-BE49-F238E27FC236}">
                <a16:creationId xmlns:a16="http://schemas.microsoft.com/office/drawing/2014/main" id="{9E2142D7-FDEF-CD9E-AC1A-9683D1022E67}"/>
              </a:ext>
            </a:extLst>
          </p:cNvPr>
          <p:cNvSpPr>
            <a:spLocks noGrp="1"/>
          </p:cNvSpPr>
          <p:nvPr>
            <p:ph idx="1"/>
          </p:nvPr>
        </p:nvSpPr>
        <p:spPr>
          <a:xfrm>
            <a:off x="389408" y="1321196"/>
            <a:ext cx="11294592" cy="5191917"/>
          </a:xfrm>
        </p:spPr>
        <p:txBody>
          <a:bodyPr>
            <a:normAutofit/>
          </a:bodyPr>
          <a:lstStyle/>
          <a:p>
            <a:pPr>
              <a:lnSpc>
                <a:spcPct val="110000"/>
              </a:lnSpc>
              <a:buFont typeface="Wingdings" pitchFamily="2" charset="2"/>
              <a:buChar char="v"/>
            </a:pPr>
            <a:r>
              <a:rPr lang="en-US" sz="2150" dirty="0"/>
              <a:t> </a:t>
            </a:r>
            <a:r>
              <a:rPr lang="en-US" sz="2400" b="1" dirty="0"/>
              <a:t>Addressing Data Scarcity: </a:t>
            </a:r>
            <a:r>
              <a:rPr lang="en-US" sz="2100" dirty="0"/>
              <a:t>A primary hurdle remains the scarcity of high-quality multimodal scientific data and the prevalence of </a:t>
            </a:r>
            <a:r>
              <a:rPr lang="en-US" sz="2100" b="1" dirty="0"/>
              <a:t>long-tail distributions </a:t>
            </a:r>
            <a:r>
              <a:rPr lang="en-US" sz="2100" dirty="0"/>
              <a:t>that challenge standard model generalization.</a:t>
            </a:r>
          </a:p>
          <a:p>
            <a:pPr>
              <a:lnSpc>
                <a:spcPct val="110000"/>
              </a:lnSpc>
              <a:buFont typeface="Wingdings" pitchFamily="2" charset="2"/>
              <a:buChar char="v"/>
            </a:pPr>
            <a:r>
              <a:rPr lang="en-US" sz="2500" dirty="0"/>
              <a:t> </a:t>
            </a:r>
            <a:r>
              <a:rPr lang="en-US" sz="2400" b="1" dirty="0"/>
              <a:t>Reliability and Interpretability: </a:t>
            </a:r>
            <a:r>
              <a:rPr lang="en-US" sz="2100" dirty="0"/>
              <a:t>For AI to be a trusted partner, we must develop </a:t>
            </a:r>
            <a:r>
              <a:rPr lang="en-US" sz="2100" b="1" dirty="0"/>
              <a:t>transparent and controllable interaction frameworks </a:t>
            </a:r>
            <a:r>
              <a:rPr lang="en-US" sz="2100" dirty="0"/>
              <a:t>that allow human scientists to audit the AI's reasoning.</a:t>
            </a:r>
          </a:p>
          <a:p>
            <a:pPr>
              <a:lnSpc>
                <a:spcPct val="110000"/>
              </a:lnSpc>
              <a:buFont typeface="Wingdings" pitchFamily="2" charset="2"/>
              <a:buChar char="v"/>
            </a:pPr>
            <a:r>
              <a:rPr lang="en-US" sz="2500" dirty="0"/>
              <a:t> </a:t>
            </a:r>
            <a:r>
              <a:rPr lang="en-US" sz="2400" b="1" dirty="0"/>
              <a:t>Human-AI Collaboration:</a:t>
            </a:r>
            <a:r>
              <a:rPr lang="en-US" sz="2400" dirty="0"/>
              <a:t> </a:t>
            </a:r>
            <a:r>
              <a:rPr lang="en-US" sz="2100" dirty="0"/>
              <a:t>The vision for </a:t>
            </a:r>
            <a:r>
              <a:rPr lang="en-US" sz="2100" dirty="0" err="1"/>
              <a:t>AIScientists</a:t>
            </a:r>
            <a:r>
              <a:rPr lang="en-US" sz="2100" dirty="0"/>
              <a:t> is a </a:t>
            </a:r>
            <a:r>
              <a:rPr lang="en-US" sz="2100" b="1" dirty="0"/>
              <a:t>Collaborative Partner </a:t>
            </a:r>
            <a:r>
              <a:rPr lang="en-US" sz="2100" dirty="0"/>
              <a:t>model, shifting from passive tools to proactive agents that augment, rather than replace, human expertise.</a:t>
            </a:r>
          </a:p>
          <a:p>
            <a:pPr>
              <a:lnSpc>
                <a:spcPct val="110000"/>
              </a:lnSpc>
              <a:buFont typeface="Wingdings" pitchFamily="2" charset="2"/>
              <a:buChar char="v"/>
            </a:pPr>
            <a:r>
              <a:rPr lang="en-US" sz="2400" b="1" dirty="0"/>
              <a:t>Democratizing Discovery</a:t>
            </a:r>
            <a:r>
              <a:rPr lang="en-US" sz="2400" dirty="0"/>
              <a:t>: </a:t>
            </a:r>
            <a:r>
              <a:rPr lang="en-US" sz="2100" dirty="0"/>
              <a:t>By reducing the technical barriers to complex experimentation, agentic MLLMs can promote </a:t>
            </a:r>
            <a:r>
              <a:rPr lang="en-US" sz="2100" b="1" dirty="0"/>
              <a:t>inclusivity and democracy</a:t>
            </a:r>
            <a:r>
              <a:rPr lang="en-US" sz="2100" dirty="0"/>
              <a:t> in the global scientific progress.</a:t>
            </a:r>
          </a:p>
        </p:txBody>
      </p:sp>
      <p:sp>
        <p:nvSpPr>
          <p:cNvPr id="4" name="TextBox 3">
            <a:extLst>
              <a:ext uri="{FF2B5EF4-FFF2-40B4-BE49-F238E27FC236}">
                <a16:creationId xmlns:a16="http://schemas.microsoft.com/office/drawing/2014/main" id="{354CD755-0B10-D8FA-8EDE-C0E54BA49358}"/>
              </a:ext>
            </a:extLst>
          </p:cNvPr>
          <p:cNvSpPr txBox="1"/>
          <p:nvPr/>
        </p:nvSpPr>
        <p:spPr>
          <a:xfrm>
            <a:off x="389408" y="6127207"/>
            <a:ext cx="11096171" cy="569387"/>
          </a:xfrm>
          <a:prstGeom prst="rect">
            <a:avLst/>
          </a:prstGeom>
          <a:noFill/>
        </p:spPr>
        <p:txBody>
          <a:bodyPr wrap="square">
            <a:spAutoFit/>
          </a:bodyPr>
          <a:lstStyle/>
          <a:p>
            <a:r>
              <a:rPr lang="en-US" sz="1550" b="0" i="0" dirty="0">
                <a:solidFill>
                  <a:schemeClr val="tx1">
                    <a:lumMod val="65000"/>
                    <a:lumOff val="35000"/>
                  </a:schemeClr>
                </a:solidFill>
                <a:effectLst/>
                <a:latin typeface="Arial" panose="020B0604020202020204" pitchFamily="34" charset="0"/>
              </a:rPr>
              <a:t>Jian, J., Fung, Y. R., Zhang, D., Liang, Y., Chen, Q., Lu, Z., &amp; Wang, Q. (2025). Exploring Agentic Multimodal Large Language Models: A Survey for </a:t>
            </a:r>
            <a:r>
              <a:rPr lang="en-US" sz="1550" b="0" i="0" dirty="0" err="1">
                <a:solidFill>
                  <a:schemeClr val="tx1">
                    <a:lumMod val="65000"/>
                    <a:lumOff val="35000"/>
                  </a:schemeClr>
                </a:solidFill>
                <a:effectLst/>
                <a:latin typeface="Arial" panose="020B0604020202020204" pitchFamily="34" charset="0"/>
              </a:rPr>
              <a:t>AIScientists</a:t>
            </a:r>
            <a:r>
              <a:rPr lang="en-US" sz="1550" b="0" i="0" dirty="0">
                <a:solidFill>
                  <a:schemeClr val="tx1">
                    <a:lumMod val="65000"/>
                    <a:lumOff val="35000"/>
                  </a:schemeClr>
                </a:solidFill>
                <a:effectLst/>
                <a:latin typeface="Arial" panose="020B0604020202020204" pitchFamily="34" charset="0"/>
              </a:rPr>
              <a:t>. </a:t>
            </a:r>
            <a:r>
              <a:rPr lang="en-US" sz="1550" b="0" i="1" dirty="0" err="1">
                <a:solidFill>
                  <a:schemeClr val="tx1">
                    <a:lumMod val="65000"/>
                    <a:lumOff val="35000"/>
                  </a:schemeClr>
                </a:solidFill>
                <a:effectLst/>
                <a:latin typeface="Arial" panose="020B0604020202020204" pitchFamily="34" charset="0"/>
              </a:rPr>
              <a:t>Authorea</a:t>
            </a:r>
            <a:r>
              <a:rPr lang="en-US" sz="1550" b="0" i="1" dirty="0">
                <a:solidFill>
                  <a:schemeClr val="tx1">
                    <a:lumMod val="65000"/>
                    <a:lumOff val="35000"/>
                  </a:schemeClr>
                </a:solidFill>
                <a:effectLst/>
                <a:latin typeface="Arial" panose="020B0604020202020204" pitchFamily="34" charset="0"/>
              </a:rPr>
              <a:t> Preprints</a:t>
            </a:r>
            <a:r>
              <a:rPr lang="en-US" sz="1550" b="0" i="0" dirty="0">
                <a:solidFill>
                  <a:schemeClr val="tx1">
                    <a:lumMod val="65000"/>
                    <a:lumOff val="35000"/>
                  </a:schemeClr>
                </a:solidFill>
                <a:effectLst/>
                <a:latin typeface="Arial" panose="020B0604020202020204" pitchFamily="34" charset="0"/>
              </a:rPr>
              <a:t>.</a:t>
            </a:r>
            <a:endParaRPr lang="en-US" sz="1550" dirty="0">
              <a:solidFill>
                <a:schemeClr val="tx1">
                  <a:lumMod val="65000"/>
                  <a:lumOff val="35000"/>
                </a:schemeClr>
              </a:solidFill>
            </a:endParaRPr>
          </a:p>
        </p:txBody>
      </p:sp>
    </p:spTree>
    <p:extLst>
      <p:ext uri="{BB962C8B-B14F-4D97-AF65-F5344CB8AC3E}">
        <p14:creationId xmlns:p14="http://schemas.microsoft.com/office/powerpoint/2010/main" val="4151745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BADD5-4591-4AC3-C569-0DC4BE080B8A}"/>
            </a:ext>
          </a:extLst>
        </p:cNvPr>
        <p:cNvGrpSpPr/>
        <p:nvPr/>
      </p:nvGrpSpPr>
      <p:grpSpPr>
        <a:xfrm>
          <a:off x="0" y="0"/>
          <a:ext cx="0" cy="0"/>
          <a:chOff x="0" y="0"/>
          <a:chExt cx="0" cy="0"/>
        </a:xfrm>
      </p:grpSpPr>
      <p:sp>
        <p:nvSpPr>
          <p:cNvPr id="2" name="text 1">
            <a:extLst>
              <a:ext uri="{FF2B5EF4-FFF2-40B4-BE49-F238E27FC236}">
                <a16:creationId xmlns:a16="http://schemas.microsoft.com/office/drawing/2014/main" id="{CBD9C8F0-F620-F6E1-4C21-EE84E58A7751}"/>
              </a:ext>
            </a:extLst>
          </p:cNvPr>
          <p:cNvSpPr txBox="1"/>
          <p:nvPr/>
        </p:nvSpPr>
        <p:spPr>
          <a:xfrm>
            <a:off x="815558" y="3643490"/>
            <a:ext cx="1485791" cy="451342"/>
          </a:xfrm>
          <a:prstGeom prst="rect">
            <a:avLst/>
          </a:prstGeom>
        </p:spPr>
        <p:txBody>
          <a:bodyPr vert="horz" wrap="none" lIns="0" tIns="0" rIns="0" bIns="0" rtlCol="0">
            <a:spAutoFit/>
          </a:bodyPr>
          <a:lstStyle/>
          <a:p>
            <a:r>
              <a:rPr lang="en-US" sz="2933" b="1" spc="10" dirty="0">
                <a:solidFill>
                  <a:schemeClr val="accent1">
                    <a:lumMod val="50000"/>
                  </a:schemeClr>
                </a:solidFill>
                <a:latin typeface="Calibri" panose="020F0502020204030204" pitchFamily="34" charset="0"/>
                <a:cs typeface="Calibri" panose="020F0502020204030204" pitchFamily="34" charset="0"/>
              </a:rPr>
              <a:t>Language</a:t>
            </a:r>
            <a:endParaRPr sz="2933" b="1" dirty="0">
              <a:solidFill>
                <a:schemeClr val="accent1">
                  <a:lumMod val="50000"/>
                </a:schemeClr>
              </a:solidFill>
              <a:latin typeface="Calibri" panose="020F0502020204030204" pitchFamily="34" charset="0"/>
              <a:cs typeface="Calibri" panose="020F0502020204030204" pitchFamily="34" charset="0"/>
            </a:endParaRPr>
          </a:p>
        </p:txBody>
      </p:sp>
      <p:sp>
        <p:nvSpPr>
          <p:cNvPr id="3" name="text 1">
            <a:extLst>
              <a:ext uri="{FF2B5EF4-FFF2-40B4-BE49-F238E27FC236}">
                <a16:creationId xmlns:a16="http://schemas.microsoft.com/office/drawing/2014/main" id="{2C746C21-F975-2C84-3322-2B3475943A3C}"/>
              </a:ext>
            </a:extLst>
          </p:cNvPr>
          <p:cNvSpPr txBox="1"/>
          <p:nvPr/>
        </p:nvSpPr>
        <p:spPr>
          <a:xfrm>
            <a:off x="3913764" y="3699935"/>
            <a:ext cx="3061865" cy="451342"/>
          </a:xfrm>
          <a:prstGeom prst="rect">
            <a:avLst/>
          </a:prstGeom>
        </p:spPr>
        <p:txBody>
          <a:bodyPr vert="horz" wrap="square" lIns="0" tIns="0" rIns="0" bIns="0" rtlCol="0">
            <a:spAutoFit/>
          </a:bodyPr>
          <a:lstStyle/>
          <a:p>
            <a:pPr algn="ctr"/>
            <a:r>
              <a:rPr lang="en-US" sz="2933" b="1" spc="10" dirty="0">
                <a:solidFill>
                  <a:schemeClr val="accent1">
                    <a:lumMod val="50000"/>
                  </a:schemeClr>
                </a:solidFill>
                <a:latin typeface="Calibri" panose="020F0502020204030204" pitchFamily="34" charset="0"/>
                <a:cs typeface="Calibri" panose="020F0502020204030204" pitchFamily="34" charset="0"/>
              </a:rPr>
              <a:t>Vision</a:t>
            </a:r>
            <a:endParaRPr sz="2933" b="1" dirty="0">
              <a:solidFill>
                <a:schemeClr val="accent1">
                  <a:lumMod val="50000"/>
                </a:schemeClr>
              </a:solidFill>
              <a:latin typeface="Calibri" panose="020F0502020204030204" pitchFamily="34" charset="0"/>
              <a:cs typeface="Calibri" panose="020F0502020204030204" pitchFamily="34" charset="0"/>
            </a:endParaRPr>
          </a:p>
        </p:txBody>
      </p:sp>
      <p:cxnSp>
        <p:nvCxnSpPr>
          <p:cNvPr id="5" name="Straight Arrow Connector 4">
            <a:extLst>
              <a:ext uri="{FF2B5EF4-FFF2-40B4-BE49-F238E27FC236}">
                <a16:creationId xmlns:a16="http://schemas.microsoft.com/office/drawing/2014/main" id="{7E3727B4-39FA-CBB4-77CD-0C16E0AA9F6C}"/>
              </a:ext>
            </a:extLst>
          </p:cNvPr>
          <p:cNvCxnSpPr>
            <a:cxnSpLocks/>
          </p:cNvCxnSpPr>
          <p:nvPr/>
        </p:nvCxnSpPr>
        <p:spPr>
          <a:xfrm>
            <a:off x="1858330" y="4303890"/>
            <a:ext cx="4290635" cy="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32B226D-742A-4E2B-E703-DAB12EE5080D}"/>
              </a:ext>
            </a:extLst>
          </p:cNvPr>
          <p:cNvCxnSpPr>
            <a:cxnSpLocks/>
          </p:cNvCxnSpPr>
          <p:nvPr/>
        </p:nvCxnSpPr>
        <p:spPr>
          <a:xfrm flipV="1">
            <a:off x="1898740" y="2525890"/>
            <a:ext cx="0" cy="177800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8C19927-CED3-33F7-D81B-105602411C3E}"/>
              </a:ext>
            </a:extLst>
          </p:cNvPr>
          <p:cNvCxnSpPr>
            <a:cxnSpLocks/>
          </p:cNvCxnSpPr>
          <p:nvPr/>
        </p:nvCxnSpPr>
        <p:spPr>
          <a:xfrm flipH="1">
            <a:off x="1011524" y="4303890"/>
            <a:ext cx="886627" cy="885797"/>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 1">
            <a:extLst>
              <a:ext uri="{FF2B5EF4-FFF2-40B4-BE49-F238E27FC236}">
                <a16:creationId xmlns:a16="http://schemas.microsoft.com/office/drawing/2014/main" id="{E3645DDD-EC1F-DE17-A519-F9A0C2289EBF}"/>
              </a:ext>
            </a:extLst>
          </p:cNvPr>
          <p:cNvSpPr txBox="1"/>
          <p:nvPr/>
        </p:nvSpPr>
        <p:spPr>
          <a:xfrm>
            <a:off x="1002824" y="5367853"/>
            <a:ext cx="3843401" cy="451342"/>
          </a:xfrm>
          <a:prstGeom prst="rect">
            <a:avLst/>
          </a:prstGeom>
        </p:spPr>
        <p:txBody>
          <a:bodyPr vert="horz" wrap="square" lIns="0" tIns="0" rIns="0" bIns="0" rtlCol="0">
            <a:spAutoFit/>
          </a:bodyPr>
          <a:lstStyle/>
          <a:p>
            <a:r>
              <a:rPr lang="en-US" sz="2933" b="1" spc="10" dirty="0">
                <a:solidFill>
                  <a:schemeClr val="accent1">
                    <a:lumMod val="50000"/>
                  </a:schemeClr>
                </a:solidFill>
                <a:latin typeface="Calibri" panose="020F0502020204030204" pitchFamily="34" charset="0"/>
                <a:cs typeface="Calibri" panose="020F0502020204030204" pitchFamily="34" charset="0"/>
              </a:rPr>
              <a:t>Validation</a:t>
            </a:r>
            <a:endParaRPr sz="2933" b="1" dirty="0">
              <a:solidFill>
                <a:schemeClr val="accent1">
                  <a:lumMod val="50000"/>
                </a:schemeClr>
              </a:solidFill>
              <a:latin typeface="Calibri" panose="020F0502020204030204" pitchFamily="34" charset="0"/>
              <a:cs typeface="Calibri" panose="020F0502020204030204" pitchFamily="34" charset="0"/>
            </a:endParaRPr>
          </a:p>
        </p:txBody>
      </p:sp>
      <p:sp>
        <p:nvSpPr>
          <p:cNvPr id="15" name="text 1">
            <a:extLst>
              <a:ext uri="{FF2B5EF4-FFF2-40B4-BE49-F238E27FC236}">
                <a16:creationId xmlns:a16="http://schemas.microsoft.com/office/drawing/2014/main" id="{99002FCA-A18F-C30E-7367-6843722E8A74}"/>
              </a:ext>
            </a:extLst>
          </p:cNvPr>
          <p:cNvSpPr txBox="1"/>
          <p:nvPr/>
        </p:nvSpPr>
        <p:spPr>
          <a:xfrm>
            <a:off x="1956979" y="2193900"/>
            <a:ext cx="3352796" cy="902683"/>
          </a:xfrm>
          <a:prstGeom prst="rect">
            <a:avLst/>
          </a:prstGeom>
        </p:spPr>
        <p:txBody>
          <a:bodyPr vert="horz" wrap="square" lIns="0" tIns="0" rIns="0" bIns="0" rtlCol="0">
            <a:spAutoFit/>
          </a:bodyPr>
          <a:lstStyle/>
          <a:p>
            <a:pPr algn="ctr"/>
            <a:r>
              <a:rPr lang="en-US" sz="2933" b="1" spc="10" dirty="0">
                <a:solidFill>
                  <a:schemeClr val="accent1">
                    <a:lumMod val="50000"/>
                  </a:schemeClr>
                </a:solidFill>
                <a:latin typeface="Calibri" panose="020F0502020204030204" pitchFamily="34" charset="0"/>
                <a:cs typeface="Calibri" panose="020F0502020204030204" pitchFamily="34" charset="0"/>
              </a:rPr>
              <a:t>Deep Research Agentic Capability</a:t>
            </a:r>
            <a:endParaRPr sz="2933" b="1" dirty="0">
              <a:solidFill>
                <a:schemeClr val="accent1">
                  <a:lumMod val="50000"/>
                </a:schemeClr>
              </a:solidFill>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760DF149-705E-8A2C-555A-A3023BD94FF9}"/>
              </a:ext>
            </a:extLst>
          </p:cNvPr>
          <p:cNvSpPr/>
          <p:nvPr/>
        </p:nvSpPr>
        <p:spPr>
          <a:xfrm>
            <a:off x="851900" y="5302140"/>
            <a:ext cx="1857434" cy="601950"/>
          </a:xfrm>
          <a:prstGeom prst="rect">
            <a:avLst/>
          </a:prstGeom>
          <a:noFill/>
          <a:ln w="28575">
            <a:solidFill>
              <a:schemeClr val="accent2">
                <a:lumMod val="60000"/>
                <a:lumOff val="4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document&#10;&#10;Description automatically generated">
            <a:extLst>
              <a:ext uri="{FF2B5EF4-FFF2-40B4-BE49-F238E27FC236}">
                <a16:creationId xmlns:a16="http://schemas.microsoft.com/office/drawing/2014/main" id="{BF2AEEE3-99DB-46D5-DDD2-BF5B6B7CD0AE}"/>
              </a:ext>
            </a:extLst>
          </p:cNvPr>
          <p:cNvPicPr>
            <a:picLocks noChangeAspect="1"/>
          </p:cNvPicPr>
          <p:nvPr/>
        </p:nvPicPr>
        <p:blipFill>
          <a:blip r:embed="rId2"/>
          <a:srcRect r="8179"/>
          <a:stretch/>
        </p:blipFill>
        <p:spPr>
          <a:xfrm>
            <a:off x="6697758" y="1552091"/>
            <a:ext cx="5251435" cy="4295687"/>
          </a:xfrm>
          <a:prstGeom prst="rect">
            <a:avLst/>
          </a:prstGeom>
        </p:spPr>
      </p:pic>
      <p:sp>
        <p:nvSpPr>
          <p:cNvPr id="16" name="Title 1">
            <a:extLst>
              <a:ext uri="{FF2B5EF4-FFF2-40B4-BE49-F238E27FC236}">
                <a16:creationId xmlns:a16="http://schemas.microsoft.com/office/drawing/2014/main" id="{90702A1B-5032-750F-AF11-BA692198FB9A}"/>
              </a:ext>
            </a:extLst>
          </p:cNvPr>
          <p:cNvSpPr txBox="1">
            <a:spLocks/>
          </p:cNvSpPr>
          <p:nvPr/>
        </p:nvSpPr>
        <p:spPr>
          <a:xfrm>
            <a:off x="389408" y="344886"/>
            <a:ext cx="11559785" cy="97631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NimbusRomNo9L"/>
              </a:rPr>
              <a:t>Crucial Gaps and Paths Forward for </a:t>
            </a:r>
            <a:r>
              <a:rPr lang="en-US" sz="4000">
                <a:solidFill>
                  <a:srgbClr val="212121"/>
                </a:solidFill>
                <a:latin typeface="Arial" panose="020B0604020202020204" pitchFamily="34" charset="0"/>
              </a:rPr>
              <a:t>Autonomous AI Research Scientists</a:t>
            </a:r>
            <a:endParaRPr lang="en-US" sz="4000" dirty="0"/>
          </a:p>
        </p:txBody>
      </p:sp>
    </p:spTree>
    <p:extLst>
      <p:ext uri="{BB962C8B-B14F-4D97-AF65-F5344CB8AC3E}">
        <p14:creationId xmlns:p14="http://schemas.microsoft.com/office/powerpoint/2010/main" val="1490555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a:off x="292137" y="-5795"/>
            <a:ext cx="11360800" cy="763600"/>
          </a:xfrm>
          <a:prstGeom prst="rect">
            <a:avLst/>
          </a:prstGeom>
        </p:spPr>
        <p:txBody>
          <a:bodyPr spcFirstLastPara="1" vert="horz" wrap="square" lIns="121900" tIns="121900" rIns="121900" bIns="121900" rtlCol="0" anchor="t" anchorCtr="0">
            <a:normAutofit/>
          </a:bodyPr>
          <a:lstStyle/>
          <a:p>
            <a:r>
              <a:rPr lang="en"/>
              <a:t>AI4Research</a:t>
            </a:r>
            <a:endParaRPr/>
          </a:p>
        </p:txBody>
      </p:sp>
      <p:sp>
        <p:nvSpPr>
          <p:cNvPr id="94" name="Google Shape;94;p14"/>
          <p:cNvSpPr txBox="1">
            <a:spLocks noGrp="1"/>
          </p:cNvSpPr>
          <p:nvPr>
            <p:ph type="body" idx="1"/>
          </p:nvPr>
        </p:nvSpPr>
        <p:spPr>
          <a:xfrm>
            <a:off x="972600" y="2771833"/>
            <a:ext cx="10251600" cy="30148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95" name="Google Shape;95;p14" title="Screenshot 2025-08-17 at 8.33.15 PM.png"/>
          <p:cNvPicPr preferRelativeResize="0"/>
          <p:nvPr/>
        </p:nvPicPr>
        <p:blipFill>
          <a:blip r:embed="rId3">
            <a:alphaModFix/>
          </a:blip>
          <a:stretch>
            <a:fillRect/>
          </a:stretch>
        </p:blipFill>
        <p:spPr>
          <a:xfrm>
            <a:off x="209368" y="947668"/>
            <a:ext cx="7085803" cy="3987865"/>
          </a:xfrm>
          <a:prstGeom prst="rect">
            <a:avLst/>
          </a:prstGeom>
          <a:noFill/>
          <a:ln>
            <a:noFill/>
          </a:ln>
        </p:spPr>
      </p:pic>
      <p:pic>
        <p:nvPicPr>
          <p:cNvPr id="96" name="Google Shape;96;p14" title="Image_2025-08-17_203127_269.jpg"/>
          <p:cNvPicPr preferRelativeResize="0"/>
          <p:nvPr/>
        </p:nvPicPr>
        <p:blipFill>
          <a:blip r:embed="rId4">
            <a:alphaModFix/>
          </a:blip>
          <a:stretch>
            <a:fillRect/>
          </a:stretch>
        </p:blipFill>
        <p:spPr>
          <a:xfrm>
            <a:off x="6571334" y="2433317"/>
            <a:ext cx="5081599" cy="4208632"/>
          </a:xfrm>
          <a:prstGeom prst="rect">
            <a:avLst/>
          </a:prstGeom>
          <a:noFill/>
          <a:ln>
            <a:noFill/>
          </a:ln>
        </p:spPr>
      </p:pic>
      <p:pic>
        <p:nvPicPr>
          <p:cNvPr id="97" name="Google Shape;97;p14" title="Screenshot 2025-11-18 094030.png"/>
          <p:cNvPicPr preferRelativeResize="0"/>
          <p:nvPr/>
        </p:nvPicPr>
        <p:blipFill>
          <a:blip r:embed="rId5">
            <a:alphaModFix/>
          </a:blip>
          <a:stretch>
            <a:fillRect/>
          </a:stretch>
        </p:blipFill>
        <p:spPr>
          <a:xfrm>
            <a:off x="8203800" y="365668"/>
            <a:ext cx="3449133" cy="122443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5"/>
          <p:cNvSpPr txBox="1">
            <a:spLocks noGrp="1"/>
          </p:cNvSpPr>
          <p:nvPr>
            <p:ph type="title"/>
          </p:nvPr>
        </p:nvSpPr>
        <p:spPr>
          <a:xfrm>
            <a:off x="972600" y="909389"/>
            <a:ext cx="10251600" cy="713600"/>
          </a:xfrm>
          <a:prstGeom prst="rect">
            <a:avLst/>
          </a:prstGeom>
        </p:spPr>
        <p:txBody>
          <a:bodyPr spcFirstLastPara="1" vert="horz" wrap="square" lIns="121900" tIns="121900" rIns="121900" bIns="121900" rtlCol="0" anchor="t" anchorCtr="0">
            <a:normAutofit fontScale="90000"/>
          </a:bodyPr>
          <a:lstStyle/>
          <a:p>
            <a:r>
              <a:rPr lang="en" dirty="0"/>
              <a:t>But there are still some concerns:</a:t>
            </a:r>
            <a:endParaRPr dirty="0"/>
          </a:p>
        </p:txBody>
      </p:sp>
      <p:sp>
        <p:nvSpPr>
          <p:cNvPr id="103" name="Google Shape;103;p15"/>
          <p:cNvSpPr txBox="1">
            <a:spLocks noGrp="1"/>
          </p:cNvSpPr>
          <p:nvPr>
            <p:ph type="body" idx="1"/>
          </p:nvPr>
        </p:nvSpPr>
        <p:spPr>
          <a:xfrm>
            <a:off x="972600" y="1774800"/>
            <a:ext cx="10251600" cy="4012000"/>
          </a:xfrm>
          <a:prstGeom prst="rect">
            <a:avLst/>
          </a:prstGeom>
        </p:spPr>
        <p:txBody>
          <a:bodyPr spcFirstLastPara="1" vert="horz" wrap="square" lIns="121900" tIns="121900" rIns="121900" bIns="121900" rtlCol="0" anchor="t" anchorCtr="0">
            <a:noAutofit/>
          </a:bodyPr>
          <a:lstStyle/>
          <a:p>
            <a:pPr marL="0" indent="0">
              <a:buNone/>
            </a:pPr>
            <a:r>
              <a:rPr lang="en" sz="2133"/>
              <a:t>Let’s look at this from the scope of </a:t>
            </a:r>
            <a:r>
              <a:rPr lang="en" sz="2133" b="1">
                <a:solidFill>
                  <a:schemeClr val="dk1"/>
                </a:solidFill>
              </a:rPr>
              <a:t>generated related work section</a:t>
            </a:r>
            <a:r>
              <a:rPr lang="en" sz="2133"/>
              <a:t>:</a:t>
            </a:r>
            <a:endParaRPr sz="2133"/>
          </a:p>
          <a:p>
            <a:pPr indent="-440256">
              <a:spcBef>
                <a:spcPts val="1600"/>
              </a:spcBef>
              <a:buSzPts val="1600"/>
              <a:buChar char="-"/>
            </a:pPr>
            <a:r>
              <a:rPr lang="en" sz="2133"/>
              <a:t>How reliable is the generated text?</a:t>
            </a:r>
            <a:endParaRPr sz="2133"/>
          </a:p>
          <a:p>
            <a:pPr lvl="1" indent="-440256">
              <a:buSzPts val="1600"/>
              <a:buChar char="-"/>
            </a:pPr>
            <a:r>
              <a:rPr lang="en" sz="2133"/>
              <a:t>Is using LLM-as-a-Judge good enough?</a:t>
            </a:r>
            <a:endParaRPr sz="2133"/>
          </a:p>
          <a:p>
            <a:pPr lvl="1" indent="-440256">
              <a:buSzPts val="1600"/>
              <a:buChar char="-"/>
            </a:pPr>
            <a:r>
              <a:rPr lang="en" sz="2133"/>
              <a:t>Ye et.al, Justice or Prejudice? Quantifying </a:t>
            </a:r>
            <a:r>
              <a:rPr lang="en" sz="2133" b="1">
                <a:solidFill>
                  <a:schemeClr val="accent3"/>
                </a:solidFill>
              </a:rPr>
              <a:t>Biases</a:t>
            </a:r>
            <a:r>
              <a:rPr lang="en" sz="2133"/>
              <a:t> in LLM-as-a-Judge</a:t>
            </a:r>
            <a:br>
              <a:rPr lang="en" sz="2133"/>
            </a:br>
            <a:endParaRPr sz="2133"/>
          </a:p>
          <a:p>
            <a:pPr indent="-440256">
              <a:buSzPts val="1600"/>
              <a:buChar char="-"/>
            </a:pPr>
            <a:r>
              <a:rPr lang="en" sz="2133"/>
              <a:t>How close is the generated text to human written ones?</a:t>
            </a:r>
            <a:endParaRPr sz="2133"/>
          </a:p>
          <a:p>
            <a:pPr lvl="1" indent="-440256">
              <a:buSzPts val="1600"/>
              <a:buChar char="-"/>
            </a:pPr>
            <a:r>
              <a:rPr lang="en" sz="2133"/>
              <a:t>Do we have comparative analysis like human would have? Or simply just </a:t>
            </a:r>
            <a:r>
              <a:rPr lang="en" sz="2133" b="1">
                <a:solidFill>
                  <a:schemeClr val="accent3"/>
                </a:solidFill>
              </a:rPr>
              <a:t>a summary per paper</a:t>
            </a:r>
            <a:r>
              <a:rPr lang="en" sz="2133"/>
              <a:t> in each sentence?</a:t>
            </a:r>
            <a:endParaRPr sz="2133"/>
          </a:p>
          <a:p>
            <a:pPr lvl="1" indent="-440256">
              <a:buSzPts val="1600"/>
              <a:buChar char="-"/>
            </a:pPr>
            <a:r>
              <a:rPr lang="en" sz="2133"/>
              <a:t>Li et.al, ChatCite: LLM Agent with Human Workflow Guidance for Comparative Literature Summary</a:t>
            </a:r>
            <a:endParaRPr sz="2133"/>
          </a:p>
          <a:p>
            <a:pPr lvl="2" indent="-440256">
              <a:buSzPts val="1600"/>
              <a:buChar char="-"/>
            </a:pPr>
            <a:r>
              <a:rPr lang="en" sz="2133"/>
              <a:t>Comparative Analysis Score (LLM-as-a-Judge)</a:t>
            </a:r>
            <a:endParaRPr sz="2133"/>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FCBEBB-6BA4-98C9-8867-89488E4806D1}"/>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30753749-9234-5859-DA5F-937EBCB348B2}"/>
              </a:ext>
            </a:extLst>
          </p:cNvPr>
          <p:cNvSpPr txBox="1">
            <a:spLocks/>
          </p:cNvSpPr>
          <p:nvPr/>
        </p:nvSpPr>
        <p:spPr>
          <a:xfrm>
            <a:off x="129822" y="388290"/>
            <a:ext cx="11954933" cy="97631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latin typeface="NimbusRomNo9L"/>
              </a:rPr>
              <a:t>Our Proposed Framework, </a:t>
            </a:r>
            <a:r>
              <a:rPr lang="en-US" sz="4000" dirty="0" err="1">
                <a:latin typeface="NimbusRomNo9L"/>
              </a:rPr>
              <a:t>CiteGuard</a:t>
            </a:r>
            <a:r>
              <a:rPr lang="en-US" sz="4000" dirty="0">
                <a:latin typeface="NimbusRomNo9L"/>
              </a:rPr>
              <a:t>, Leverages Expanded Toolset for Agentic Validation of Scientific Text</a:t>
            </a:r>
            <a:endParaRPr lang="en-US" sz="4000" dirty="0"/>
          </a:p>
        </p:txBody>
      </p:sp>
      <p:pic>
        <p:nvPicPr>
          <p:cNvPr id="3" name="Picture 2" descr="A screenshot of a computer&#10;&#10;Description automatically generated">
            <a:extLst>
              <a:ext uri="{FF2B5EF4-FFF2-40B4-BE49-F238E27FC236}">
                <a16:creationId xmlns:a16="http://schemas.microsoft.com/office/drawing/2014/main" id="{501EEC5A-2E98-F676-4843-01E9A2647572}"/>
              </a:ext>
            </a:extLst>
          </p:cNvPr>
          <p:cNvPicPr>
            <a:picLocks noChangeAspect="1"/>
          </p:cNvPicPr>
          <p:nvPr/>
        </p:nvPicPr>
        <p:blipFill>
          <a:blip r:embed="rId2"/>
          <a:srcRect b="992"/>
          <a:stretch/>
        </p:blipFill>
        <p:spPr>
          <a:xfrm>
            <a:off x="1994782" y="1703268"/>
            <a:ext cx="7772400" cy="3997678"/>
          </a:xfrm>
          <a:prstGeom prst="rect">
            <a:avLst/>
          </a:prstGeom>
        </p:spPr>
      </p:pic>
      <p:sp>
        <p:nvSpPr>
          <p:cNvPr id="4" name="TextBox 3">
            <a:extLst>
              <a:ext uri="{FF2B5EF4-FFF2-40B4-BE49-F238E27FC236}">
                <a16:creationId xmlns:a16="http://schemas.microsoft.com/office/drawing/2014/main" id="{D1E6189A-B00C-747C-73D5-B5BDD8D6127E}"/>
              </a:ext>
            </a:extLst>
          </p:cNvPr>
          <p:cNvSpPr txBox="1"/>
          <p:nvPr/>
        </p:nvSpPr>
        <p:spPr>
          <a:xfrm>
            <a:off x="389408" y="6127207"/>
            <a:ext cx="11096171" cy="584775"/>
          </a:xfrm>
          <a:prstGeom prst="rect">
            <a:avLst/>
          </a:prstGeom>
          <a:noFill/>
        </p:spPr>
        <p:txBody>
          <a:bodyPr wrap="square">
            <a:spAutoFit/>
          </a:bodyPr>
          <a:lstStyle/>
          <a:p>
            <a:r>
              <a:rPr lang="en-US" sz="1600" b="0" i="0" dirty="0">
                <a:solidFill>
                  <a:schemeClr val="tx1">
                    <a:lumMod val="65000"/>
                    <a:lumOff val="35000"/>
                  </a:schemeClr>
                </a:solidFill>
                <a:effectLst/>
                <a:latin typeface="Arial" panose="020B0604020202020204" pitchFamily="34" charset="0"/>
              </a:rPr>
              <a:t>Choi, Y. M., Guo, X., Fung, Y. R., &amp; Wang, Q. (2025). </a:t>
            </a:r>
            <a:r>
              <a:rPr lang="en-US" sz="1600" b="0" i="0" dirty="0" err="1">
                <a:solidFill>
                  <a:schemeClr val="tx1">
                    <a:lumMod val="65000"/>
                    <a:lumOff val="35000"/>
                  </a:schemeClr>
                </a:solidFill>
                <a:effectLst/>
                <a:latin typeface="Arial" panose="020B0604020202020204" pitchFamily="34" charset="0"/>
              </a:rPr>
              <a:t>CiteGuard</a:t>
            </a:r>
            <a:r>
              <a:rPr lang="en-US" sz="1600" b="0" i="0" dirty="0">
                <a:solidFill>
                  <a:schemeClr val="tx1">
                    <a:lumMod val="65000"/>
                    <a:lumOff val="35000"/>
                  </a:schemeClr>
                </a:solidFill>
                <a:effectLst/>
                <a:latin typeface="Arial" panose="020B0604020202020204" pitchFamily="34" charset="0"/>
              </a:rPr>
              <a:t>: Faithful Citation Attribution for LLMs via Retrieval-Augmented Validation. </a:t>
            </a:r>
            <a:r>
              <a:rPr lang="en-US" sz="1600" b="0" i="1" dirty="0" err="1">
                <a:solidFill>
                  <a:schemeClr val="tx1">
                    <a:lumMod val="65000"/>
                    <a:lumOff val="35000"/>
                  </a:schemeClr>
                </a:solidFill>
                <a:effectLst/>
                <a:latin typeface="Arial" panose="020B0604020202020204" pitchFamily="34" charset="0"/>
              </a:rPr>
              <a:t>arXiv</a:t>
            </a:r>
            <a:r>
              <a:rPr lang="en-US" sz="1600" b="0" i="1" dirty="0">
                <a:solidFill>
                  <a:schemeClr val="tx1">
                    <a:lumMod val="65000"/>
                    <a:lumOff val="35000"/>
                  </a:schemeClr>
                </a:solidFill>
                <a:effectLst/>
                <a:latin typeface="Arial" panose="020B0604020202020204" pitchFamily="34" charset="0"/>
              </a:rPr>
              <a:t> preprint arXiv:2510.17853</a:t>
            </a:r>
            <a:r>
              <a:rPr lang="en-US" sz="1600" b="0" i="0" dirty="0">
                <a:solidFill>
                  <a:schemeClr val="tx1">
                    <a:lumMod val="65000"/>
                    <a:lumOff val="35000"/>
                  </a:schemeClr>
                </a:solidFill>
                <a:effectLst/>
                <a:latin typeface="Arial" panose="020B0604020202020204" pitchFamily="34" charset="0"/>
              </a:rPr>
              <a:t>.</a:t>
            </a:r>
            <a:endParaRPr lang="en-US" sz="1550" dirty="0">
              <a:solidFill>
                <a:schemeClr val="tx1">
                  <a:lumMod val="65000"/>
                  <a:lumOff val="35000"/>
                </a:schemeClr>
              </a:solidFill>
            </a:endParaRPr>
          </a:p>
        </p:txBody>
      </p:sp>
    </p:spTree>
    <p:extLst>
      <p:ext uri="{BB962C8B-B14F-4D97-AF65-F5344CB8AC3E}">
        <p14:creationId xmlns:p14="http://schemas.microsoft.com/office/powerpoint/2010/main" val="3926136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2731D-BCF8-3949-E27A-9B66ED602DEE}"/>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498B0B55-699A-603D-34D4-E496542F5BC4}"/>
              </a:ext>
            </a:extLst>
          </p:cNvPr>
          <p:cNvSpPr>
            <a:spLocks noGrp="1"/>
          </p:cNvSpPr>
          <p:nvPr>
            <p:ph type="title"/>
          </p:nvPr>
        </p:nvSpPr>
        <p:spPr>
          <a:xfrm>
            <a:off x="570015" y="377001"/>
            <a:ext cx="11293434" cy="872250"/>
          </a:xfrm>
        </p:spPr>
        <p:txBody>
          <a:bodyPr>
            <a:noAutofit/>
          </a:bodyPr>
          <a:lstStyle/>
          <a:p>
            <a:r>
              <a:rPr lang="en-US" sz="3800" b="0" dirty="0">
                <a:effectLst/>
                <a:latin typeface="NimbusRomNo9L"/>
              </a:rPr>
              <a:t>We’re Living in a Very Exciting Era of AI Advancements!</a:t>
            </a:r>
            <a:endParaRPr lang="en-US" sz="3800" dirty="0"/>
          </a:p>
        </p:txBody>
      </p:sp>
      <p:pic>
        <p:nvPicPr>
          <p:cNvPr id="12290" name="Picture 2" descr="Free Vectors | Single black database icon">
            <a:extLst>
              <a:ext uri="{FF2B5EF4-FFF2-40B4-BE49-F238E27FC236}">
                <a16:creationId xmlns:a16="http://schemas.microsoft.com/office/drawing/2014/main" id="{050873B7-DED5-8B72-2F57-E71571E381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1558" y="2545715"/>
            <a:ext cx="2590094" cy="2590094"/>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Editable Eps Format PPT Presentation">
            <a:extLst>
              <a:ext uri="{FF2B5EF4-FFF2-40B4-BE49-F238E27FC236}">
                <a16:creationId xmlns:a16="http://schemas.microsoft.com/office/drawing/2014/main" id="{BD25D8FA-085F-E4B8-4A0D-4BAF73CD7F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836" t="15827" r="30033" b="3259"/>
          <a:stretch/>
        </p:blipFill>
        <p:spPr bwMode="auto">
          <a:xfrm>
            <a:off x="4798672" y="2602160"/>
            <a:ext cx="2408303" cy="25900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44F7FEF-4486-E346-D7B5-7BD2AFD34DB9}"/>
              </a:ext>
            </a:extLst>
          </p:cNvPr>
          <p:cNvSpPr txBox="1">
            <a:spLocks/>
          </p:cNvSpPr>
          <p:nvPr/>
        </p:nvSpPr>
        <p:spPr>
          <a:xfrm>
            <a:off x="1246714" y="5024749"/>
            <a:ext cx="2675541" cy="8722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i="1" dirty="0">
                <a:solidFill>
                  <a:schemeClr val="tx2">
                    <a:lumMod val="90000"/>
                    <a:lumOff val="10000"/>
                  </a:schemeClr>
                </a:solidFill>
                <a:latin typeface="NimbusRomNo9L"/>
              </a:rPr>
              <a:t>Growing Data</a:t>
            </a:r>
            <a:endParaRPr lang="en-US" sz="3200" i="1" dirty="0">
              <a:solidFill>
                <a:schemeClr val="tx2">
                  <a:lumMod val="90000"/>
                  <a:lumOff val="10000"/>
                </a:schemeClr>
              </a:solidFill>
            </a:endParaRPr>
          </a:p>
        </p:txBody>
      </p:sp>
      <p:sp>
        <p:nvSpPr>
          <p:cNvPr id="3" name="Title 1">
            <a:extLst>
              <a:ext uri="{FF2B5EF4-FFF2-40B4-BE49-F238E27FC236}">
                <a16:creationId xmlns:a16="http://schemas.microsoft.com/office/drawing/2014/main" id="{C299DCBD-FACC-B45D-8809-11A331D78CDF}"/>
              </a:ext>
            </a:extLst>
          </p:cNvPr>
          <p:cNvSpPr txBox="1">
            <a:spLocks/>
          </p:cNvSpPr>
          <p:nvPr/>
        </p:nvSpPr>
        <p:spPr>
          <a:xfrm>
            <a:off x="4776094" y="5024749"/>
            <a:ext cx="2675541" cy="8722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i="1" dirty="0" err="1">
                <a:solidFill>
                  <a:schemeClr val="tx2">
                    <a:lumMod val="90000"/>
                    <a:lumOff val="10000"/>
                  </a:schemeClr>
                </a:solidFill>
                <a:latin typeface="NimbusRomNo9L"/>
              </a:rPr>
              <a:t>CoT</a:t>
            </a:r>
            <a:r>
              <a:rPr lang="en-US" sz="3200" i="1" dirty="0">
                <a:solidFill>
                  <a:schemeClr val="tx2">
                    <a:lumMod val="90000"/>
                    <a:lumOff val="10000"/>
                  </a:schemeClr>
                </a:solidFill>
                <a:latin typeface="NimbusRomNo9L"/>
              </a:rPr>
              <a:t> Reasoning</a:t>
            </a:r>
            <a:endParaRPr lang="en-US" sz="3200" i="1" dirty="0">
              <a:solidFill>
                <a:schemeClr val="tx2">
                  <a:lumMod val="90000"/>
                  <a:lumOff val="10000"/>
                </a:schemeClr>
              </a:solidFill>
            </a:endParaRPr>
          </a:p>
        </p:txBody>
      </p:sp>
      <p:sp>
        <p:nvSpPr>
          <p:cNvPr id="4" name="Title 1">
            <a:extLst>
              <a:ext uri="{FF2B5EF4-FFF2-40B4-BE49-F238E27FC236}">
                <a16:creationId xmlns:a16="http://schemas.microsoft.com/office/drawing/2014/main" id="{858D7243-0801-0DEB-9182-EA86E845CE76}"/>
              </a:ext>
            </a:extLst>
          </p:cNvPr>
          <p:cNvSpPr txBox="1">
            <a:spLocks/>
          </p:cNvSpPr>
          <p:nvPr/>
        </p:nvSpPr>
        <p:spPr>
          <a:xfrm>
            <a:off x="8388195" y="5024749"/>
            <a:ext cx="2675541" cy="8722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i="1" dirty="0">
                <a:solidFill>
                  <a:schemeClr val="tx2">
                    <a:lumMod val="90000"/>
                    <a:lumOff val="10000"/>
                  </a:schemeClr>
                </a:solidFill>
                <a:latin typeface="NimbusRomNo9L"/>
              </a:rPr>
              <a:t>Multi-Modal</a:t>
            </a:r>
            <a:endParaRPr lang="en-US" sz="3200" i="1" dirty="0">
              <a:solidFill>
                <a:schemeClr val="tx2">
                  <a:lumMod val="90000"/>
                  <a:lumOff val="10000"/>
                </a:schemeClr>
              </a:solidFill>
            </a:endParaRPr>
          </a:p>
        </p:txBody>
      </p:sp>
      <p:pic>
        <p:nvPicPr>
          <p:cNvPr id="6" name="Graphic 5" descr="Images with solid fill">
            <a:extLst>
              <a:ext uri="{FF2B5EF4-FFF2-40B4-BE49-F238E27FC236}">
                <a16:creationId xmlns:a16="http://schemas.microsoft.com/office/drawing/2014/main" id="{620751E7-3149-557D-C4A3-72A2B4300A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56045" y="2837399"/>
            <a:ext cx="914400" cy="914400"/>
          </a:xfrm>
          <a:prstGeom prst="rect">
            <a:avLst/>
          </a:prstGeom>
        </p:spPr>
      </p:pic>
      <p:pic>
        <p:nvPicPr>
          <p:cNvPr id="11" name="Graphic 10" descr="Document with solid fill">
            <a:extLst>
              <a:ext uri="{FF2B5EF4-FFF2-40B4-BE49-F238E27FC236}">
                <a16:creationId xmlns:a16="http://schemas.microsoft.com/office/drawing/2014/main" id="{556255F0-77DA-2884-A2DD-5132AACC49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88195" y="2848688"/>
            <a:ext cx="914400" cy="914400"/>
          </a:xfrm>
          <a:prstGeom prst="rect">
            <a:avLst/>
          </a:prstGeom>
        </p:spPr>
      </p:pic>
      <p:pic>
        <p:nvPicPr>
          <p:cNvPr id="13" name="Graphic 12" descr="Network with solid fill">
            <a:extLst>
              <a:ext uri="{FF2B5EF4-FFF2-40B4-BE49-F238E27FC236}">
                <a16:creationId xmlns:a16="http://schemas.microsoft.com/office/drawing/2014/main" id="{5535D416-5809-8BC3-095D-80650968396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56045" y="3964941"/>
            <a:ext cx="914400" cy="914400"/>
          </a:xfrm>
          <a:prstGeom prst="rect">
            <a:avLst/>
          </a:prstGeom>
        </p:spPr>
      </p:pic>
      <p:pic>
        <p:nvPicPr>
          <p:cNvPr id="15" name="Graphic 14" descr="Voice with solid fill">
            <a:extLst>
              <a:ext uri="{FF2B5EF4-FFF2-40B4-BE49-F238E27FC236}">
                <a16:creationId xmlns:a16="http://schemas.microsoft.com/office/drawing/2014/main" id="{D98BC87B-5EE4-74FA-3F9B-97A6FF72830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72311" y="3964941"/>
            <a:ext cx="914400" cy="914400"/>
          </a:xfrm>
          <a:prstGeom prst="rect">
            <a:avLst/>
          </a:prstGeom>
        </p:spPr>
      </p:pic>
    </p:spTree>
    <p:extLst>
      <p:ext uri="{BB962C8B-B14F-4D97-AF65-F5344CB8AC3E}">
        <p14:creationId xmlns:p14="http://schemas.microsoft.com/office/powerpoint/2010/main" val="39003699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95D7C2-A694-83BD-0463-8886B1FECF76}"/>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7E84741C-B244-B6A2-E5F2-BAD4FB3B5CA8}"/>
              </a:ext>
            </a:extLst>
          </p:cNvPr>
          <p:cNvSpPr txBox="1">
            <a:spLocks/>
          </p:cNvSpPr>
          <p:nvPr/>
        </p:nvSpPr>
        <p:spPr>
          <a:xfrm>
            <a:off x="344235" y="132648"/>
            <a:ext cx="11293434" cy="97631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NimbusRomNo9L"/>
              </a:rPr>
              <a:t>Experimental Results and Discussion</a:t>
            </a:r>
            <a:endParaRPr lang="en-US" sz="4000" dirty="0"/>
          </a:p>
        </p:txBody>
      </p:sp>
      <p:sp>
        <p:nvSpPr>
          <p:cNvPr id="7" name="Content Placeholder 2">
            <a:extLst>
              <a:ext uri="{FF2B5EF4-FFF2-40B4-BE49-F238E27FC236}">
                <a16:creationId xmlns:a16="http://schemas.microsoft.com/office/drawing/2014/main" id="{2C28FA0D-708C-B144-EBEF-4335C4978EEA}"/>
              </a:ext>
            </a:extLst>
          </p:cNvPr>
          <p:cNvSpPr>
            <a:spLocks noGrp="1"/>
          </p:cNvSpPr>
          <p:nvPr>
            <p:ph idx="1"/>
          </p:nvPr>
        </p:nvSpPr>
        <p:spPr>
          <a:xfrm>
            <a:off x="369081" y="1062730"/>
            <a:ext cx="11178358" cy="1299578"/>
          </a:xfrm>
        </p:spPr>
        <p:txBody>
          <a:bodyPr>
            <a:normAutofit/>
          </a:bodyPr>
          <a:lstStyle/>
          <a:p>
            <a:pPr>
              <a:lnSpc>
                <a:spcPct val="110000"/>
              </a:lnSpc>
              <a:buFont typeface="Wingdings" pitchFamily="2" charset="2"/>
              <a:buChar char="v"/>
            </a:pPr>
            <a:r>
              <a:rPr lang="en-US" sz="2100" dirty="0"/>
              <a:t> </a:t>
            </a:r>
            <a:r>
              <a:rPr lang="en-US" sz="1800" b="1" dirty="0" err="1"/>
              <a:t>CiteGuard</a:t>
            </a:r>
            <a:r>
              <a:rPr lang="en-US" sz="1800" b="1" dirty="0"/>
              <a:t> </a:t>
            </a:r>
            <a:r>
              <a:rPr lang="en-US" sz="1800" dirty="0"/>
              <a:t>demonstrates that retrieval-augmented agents can achieve citation attribution fidelity on par with human authors (65.4% vs 69.7%).</a:t>
            </a:r>
          </a:p>
        </p:txBody>
      </p:sp>
      <p:pic>
        <p:nvPicPr>
          <p:cNvPr id="3" name="Picture 2" descr="A table with numbers and text&#10;&#10;Description automatically generated">
            <a:extLst>
              <a:ext uri="{FF2B5EF4-FFF2-40B4-BE49-F238E27FC236}">
                <a16:creationId xmlns:a16="http://schemas.microsoft.com/office/drawing/2014/main" id="{903CB957-2C4C-964D-7367-E4D3B3DF70F0}"/>
              </a:ext>
            </a:extLst>
          </p:cNvPr>
          <p:cNvPicPr>
            <a:picLocks noChangeAspect="1"/>
          </p:cNvPicPr>
          <p:nvPr/>
        </p:nvPicPr>
        <p:blipFill>
          <a:blip r:embed="rId2"/>
          <a:srcRect r="3108"/>
          <a:stretch/>
        </p:blipFill>
        <p:spPr>
          <a:xfrm>
            <a:off x="4084304" y="1513664"/>
            <a:ext cx="7530787" cy="2094416"/>
          </a:xfrm>
          <a:prstGeom prst="rect">
            <a:avLst/>
          </a:prstGeom>
        </p:spPr>
      </p:pic>
      <p:sp>
        <p:nvSpPr>
          <p:cNvPr id="5" name="Content Placeholder 2">
            <a:extLst>
              <a:ext uri="{FF2B5EF4-FFF2-40B4-BE49-F238E27FC236}">
                <a16:creationId xmlns:a16="http://schemas.microsoft.com/office/drawing/2014/main" id="{0626B3C1-6B1F-8F00-8C25-7E18C0C37A34}"/>
              </a:ext>
            </a:extLst>
          </p:cNvPr>
          <p:cNvSpPr txBox="1">
            <a:spLocks/>
          </p:cNvSpPr>
          <p:nvPr/>
        </p:nvSpPr>
        <p:spPr>
          <a:xfrm>
            <a:off x="344235" y="3661886"/>
            <a:ext cx="11519214" cy="12995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buFont typeface="Wingdings" pitchFamily="2" charset="2"/>
              <a:buChar char="v"/>
            </a:pPr>
            <a:r>
              <a:rPr lang="en-US" sz="2100" dirty="0"/>
              <a:t> </a:t>
            </a:r>
            <a:r>
              <a:rPr lang="en-US" sz="1600" b="1" dirty="0"/>
              <a:t>Tool Efficiency Analysis in Precision vs. Cost:</a:t>
            </a:r>
            <a:r>
              <a:rPr lang="en-US" sz="1600" dirty="0"/>
              <a:t> </a:t>
            </a:r>
            <a:r>
              <a:rPr lang="en-US" sz="1650" dirty="0"/>
              <a:t>The </a:t>
            </a:r>
            <a:r>
              <a:rPr lang="en-US" sz="1650" i="1" dirty="0" err="1"/>
              <a:t>find_in_text</a:t>
            </a:r>
            <a:r>
              <a:rPr lang="en-US" sz="1650" dirty="0"/>
              <a:t> action is not only more accurate (</a:t>
            </a:r>
            <a:r>
              <a:rPr lang="en-US" sz="1650" b="1" dirty="0"/>
              <a:t>63.07%</a:t>
            </a:r>
            <a:r>
              <a:rPr lang="en-US" sz="1650" dirty="0"/>
              <a:t>) than the standard read action (</a:t>
            </a:r>
            <a:r>
              <a:rPr lang="en-US" sz="1650" b="1" dirty="0"/>
              <a:t>60.0%</a:t>
            </a:r>
            <a:r>
              <a:rPr lang="en-US" sz="1650" dirty="0"/>
              <a:t>) but also substantially more token-efficient, reducing consumption by over </a:t>
            </a:r>
            <a:r>
              <a:rPr lang="en-US" sz="1650" b="1" dirty="0"/>
              <a:t>50%</a:t>
            </a:r>
            <a:r>
              <a:rPr lang="en-US" sz="1650" dirty="0"/>
              <a:t> (15k vs. 33k tokens).</a:t>
            </a:r>
          </a:p>
          <a:p>
            <a:pPr>
              <a:lnSpc>
                <a:spcPct val="110000"/>
              </a:lnSpc>
              <a:buFont typeface="Wingdings" pitchFamily="2" charset="2"/>
              <a:buChar char="v"/>
            </a:pPr>
            <a:endParaRPr lang="en-US" sz="1850" dirty="0"/>
          </a:p>
        </p:txBody>
      </p:sp>
      <p:pic>
        <p:nvPicPr>
          <p:cNvPr id="9" name="Picture 8" descr="A white rectangular box with black text&#10;&#10;Description automatically generated">
            <a:extLst>
              <a:ext uri="{FF2B5EF4-FFF2-40B4-BE49-F238E27FC236}">
                <a16:creationId xmlns:a16="http://schemas.microsoft.com/office/drawing/2014/main" id="{1C315AAD-1A23-B6DB-08F0-DA5F9AFEB315}"/>
              </a:ext>
            </a:extLst>
          </p:cNvPr>
          <p:cNvPicPr>
            <a:picLocks noChangeAspect="1"/>
          </p:cNvPicPr>
          <p:nvPr/>
        </p:nvPicPr>
        <p:blipFill>
          <a:blip r:embed="rId3"/>
          <a:stretch>
            <a:fillRect/>
          </a:stretch>
        </p:blipFill>
        <p:spPr>
          <a:xfrm>
            <a:off x="626459" y="4320461"/>
            <a:ext cx="4321421" cy="1091609"/>
          </a:xfrm>
          <a:prstGeom prst="rect">
            <a:avLst/>
          </a:prstGeom>
        </p:spPr>
      </p:pic>
      <p:sp>
        <p:nvSpPr>
          <p:cNvPr id="10" name="Content Placeholder 2">
            <a:extLst>
              <a:ext uri="{FF2B5EF4-FFF2-40B4-BE49-F238E27FC236}">
                <a16:creationId xmlns:a16="http://schemas.microsoft.com/office/drawing/2014/main" id="{247463C9-E816-C16A-8499-D11891475288}"/>
              </a:ext>
            </a:extLst>
          </p:cNvPr>
          <p:cNvSpPr txBox="1">
            <a:spLocks/>
          </p:cNvSpPr>
          <p:nvPr/>
        </p:nvSpPr>
        <p:spPr>
          <a:xfrm>
            <a:off x="369081" y="5490682"/>
            <a:ext cx="11519213" cy="12995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buFont typeface="Wingdings" pitchFamily="2" charset="2"/>
              <a:buChar char="v"/>
            </a:pPr>
            <a:r>
              <a:rPr lang="en-US" sz="2100" dirty="0"/>
              <a:t> </a:t>
            </a:r>
            <a:r>
              <a:rPr lang="en-US" sz="1800" b="1" dirty="0"/>
              <a:t>Future Work:</a:t>
            </a:r>
            <a:r>
              <a:rPr lang="en-US" sz="1800" dirty="0"/>
              <a:t> The consistent failure across all models on "Hard" samples (0.0%) suggests that complex, multi-hop reasoning for citation verification remains an open challenge for the next generation of autonomous research agents.</a:t>
            </a:r>
          </a:p>
        </p:txBody>
      </p:sp>
      <p:sp>
        <p:nvSpPr>
          <p:cNvPr id="12" name="TextBox 11">
            <a:extLst>
              <a:ext uri="{FF2B5EF4-FFF2-40B4-BE49-F238E27FC236}">
                <a16:creationId xmlns:a16="http://schemas.microsoft.com/office/drawing/2014/main" id="{BDDB0CBA-57C3-229E-DDF2-E4400543C16B}"/>
              </a:ext>
            </a:extLst>
          </p:cNvPr>
          <p:cNvSpPr txBox="1"/>
          <p:nvPr/>
        </p:nvSpPr>
        <p:spPr>
          <a:xfrm>
            <a:off x="1899880" y="2416114"/>
            <a:ext cx="1012653" cy="646331"/>
          </a:xfrm>
          <a:prstGeom prst="rect">
            <a:avLst/>
          </a:prstGeom>
          <a:noFill/>
        </p:spPr>
        <p:txBody>
          <a:bodyPr wrap="square">
            <a:spAutoFit/>
          </a:bodyPr>
          <a:lstStyle/>
          <a:p>
            <a:r>
              <a:rPr lang="en-US" sz="3600" b="0" i="0" dirty="0">
                <a:solidFill>
                  <a:srgbClr val="474747"/>
                </a:solidFill>
                <a:effectLst/>
                <a:latin typeface="Google Sans"/>
              </a:rPr>
              <a:t>🎊</a:t>
            </a:r>
            <a:endParaRPr lang="en-US" sz="3600" dirty="0"/>
          </a:p>
        </p:txBody>
      </p:sp>
    </p:spTree>
    <p:extLst>
      <p:ext uri="{BB962C8B-B14F-4D97-AF65-F5344CB8AC3E}">
        <p14:creationId xmlns:p14="http://schemas.microsoft.com/office/powerpoint/2010/main" val="14289363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59F87-8FDD-E7EB-DCE3-D091851320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631F7F-262B-8358-BA58-C26629B0A338}"/>
              </a:ext>
            </a:extLst>
          </p:cNvPr>
          <p:cNvSpPr>
            <a:spLocks noGrp="1"/>
          </p:cNvSpPr>
          <p:nvPr>
            <p:ph type="title"/>
          </p:nvPr>
        </p:nvSpPr>
        <p:spPr>
          <a:xfrm>
            <a:off x="838200" y="365126"/>
            <a:ext cx="10515600" cy="953036"/>
          </a:xfrm>
        </p:spPr>
        <p:txBody>
          <a:bodyPr/>
          <a:lstStyle/>
          <a:p>
            <a:r>
              <a:rPr lang="en-US" dirty="0"/>
              <a:t>Summary of Key Takeaways</a:t>
            </a:r>
          </a:p>
        </p:txBody>
      </p:sp>
      <p:sp>
        <p:nvSpPr>
          <p:cNvPr id="3" name="Content Placeholder 2">
            <a:extLst>
              <a:ext uri="{FF2B5EF4-FFF2-40B4-BE49-F238E27FC236}">
                <a16:creationId xmlns:a16="http://schemas.microsoft.com/office/drawing/2014/main" id="{0DD36186-4D7F-E95F-6CB9-A8B5746BD0C6}"/>
              </a:ext>
            </a:extLst>
          </p:cNvPr>
          <p:cNvSpPr>
            <a:spLocks noGrp="1"/>
          </p:cNvSpPr>
          <p:nvPr>
            <p:ph idx="1"/>
          </p:nvPr>
        </p:nvSpPr>
        <p:spPr>
          <a:xfrm>
            <a:off x="838200" y="1508166"/>
            <a:ext cx="10515600" cy="4821382"/>
          </a:xfrm>
        </p:spPr>
        <p:txBody>
          <a:bodyPr>
            <a:normAutofit/>
          </a:bodyPr>
          <a:lstStyle/>
          <a:p>
            <a:pPr algn="l">
              <a:buFont typeface="Wingdings" pitchFamily="2" charset="2"/>
              <a:buChar char="v"/>
            </a:pPr>
            <a:r>
              <a:rPr lang="en-US" sz="2650" b="0" i="0" dirty="0">
                <a:solidFill>
                  <a:srgbClr val="0F1115"/>
                </a:solidFill>
                <a:effectLst/>
                <a:latin typeface="quote-cjk-patch"/>
              </a:rPr>
              <a:t> Today's proof-of-concepts are evolving into tomorrow's collaborators. This requires:</a:t>
            </a:r>
          </a:p>
          <a:p>
            <a:pPr marL="742950" lvl="1" indent="-285750" algn="l">
              <a:buFont typeface="Arial" panose="020B0604020202020204" pitchFamily="34" charset="0"/>
              <a:buChar char="•"/>
            </a:pPr>
            <a:r>
              <a:rPr lang="en-US" b="1" i="0" dirty="0">
                <a:solidFill>
                  <a:srgbClr val="0F1115"/>
                </a:solidFill>
                <a:effectLst/>
                <a:latin typeface="quote-cjk-patch"/>
              </a:rPr>
              <a:t>Eyes and Hands:</a:t>
            </a:r>
            <a:r>
              <a:rPr lang="en-US" b="0" i="0" dirty="0">
                <a:solidFill>
                  <a:srgbClr val="0F1115"/>
                </a:solidFill>
                <a:effectLst/>
                <a:latin typeface="quote-cjk-patch"/>
              </a:rPr>
              <a:t> </a:t>
            </a:r>
            <a:r>
              <a:rPr lang="en-US" b="0" i="1" dirty="0" err="1">
                <a:solidFill>
                  <a:srgbClr val="0F1115"/>
                </a:solidFill>
                <a:effectLst/>
                <a:latin typeface="quote-cjk-patch"/>
              </a:rPr>
              <a:t>Webwatcher</a:t>
            </a:r>
            <a:r>
              <a:rPr lang="en-US" b="0" i="0" dirty="0">
                <a:solidFill>
                  <a:srgbClr val="0F1115"/>
                </a:solidFill>
                <a:effectLst/>
                <a:latin typeface="quote-cjk-patch"/>
              </a:rPr>
              <a:t> provides active exploration beyond static text.</a:t>
            </a:r>
          </a:p>
          <a:p>
            <a:pPr marL="742950" lvl="1" indent="-285750" algn="l">
              <a:buFont typeface="Arial" panose="020B0604020202020204" pitchFamily="34" charset="0"/>
              <a:buChar char="•"/>
            </a:pPr>
            <a:r>
              <a:rPr lang="en-US" b="1" i="0" dirty="0">
                <a:solidFill>
                  <a:srgbClr val="0F1115"/>
                </a:solidFill>
                <a:effectLst/>
                <a:latin typeface="quote-cjk-patch"/>
              </a:rPr>
              <a:t>A Mind and Blueprint:</a:t>
            </a:r>
            <a:r>
              <a:rPr lang="en-US" b="0" i="0" dirty="0">
                <a:solidFill>
                  <a:srgbClr val="0F1115"/>
                </a:solidFill>
                <a:effectLst/>
                <a:latin typeface="quote-cjk-patch"/>
              </a:rPr>
              <a:t> Our </a:t>
            </a:r>
            <a:r>
              <a:rPr lang="en-US" b="0" i="1" dirty="0">
                <a:solidFill>
                  <a:srgbClr val="0F1115"/>
                </a:solidFill>
                <a:effectLst/>
                <a:latin typeface="quote-cjk-patch"/>
              </a:rPr>
              <a:t>survey for </a:t>
            </a:r>
            <a:r>
              <a:rPr lang="en-US" b="0" i="1" dirty="0" err="1">
                <a:solidFill>
                  <a:srgbClr val="0F1115"/>
                </a:solidFill>
                <a:effectLst/>
                <a:latin typeface="quote-cjk-patch"/>
              </a:rPr>
              <a:t>AIScientists</a:t>
            </a:r>
            <a:r>
              <a:rPr lang="en-US" b="0" i="0" dirty="0">
                <a:solidFill>
                  <a:srgbClr val="0F1115"/>
                </a:solidFill>
                <a:effectLst/>
                <a:latin typeface="quote-cjk-patch"/>
              </a:rPr>
              <a:t> structures the intelligence and capabilities needed.</a:t>
            </a:r>
          </a:p>
          <a:p>
            <a:pPr marL="742950" lvl="1" indent="-285750" algn="l">
              <a:buFont typeface="Arial" panose="020B0604020202020204" pitchFamily="34" charset="0"/>
              <a:buChar char="•"/>
            </a:pPr>
            <a:r>
              <a:rPr lang="en-US" b="1" i="0" dirty="0">
                <a:solidFill>
                  <a:srgbClr val="0F1115"/>
                </a:solidFill>
                <a:effectLst/>
                <a:latin typeface="quote-cjk-patch"/>
              </a:rPr>
              <a:t>A Voice of Trust:</a:t>
            </a:r>
            <a:r>
              <a:rPr lang="en-US" b="0" i="0" dirty="0">
                <a:solidFill>
                  <a:srgbClr val="0F1115"/>
                </a:solidFill>
                <a:effectLst/>
                <a:latin typeface="quote-cjk-patch"/>
              </a:rPr>
              <a:t> </a:t>
            </a:r>
            <a:r>
              <a:rPr lang="en-US" b="0" i="1" dirty="0" err="1">
                <a:solidFill>
                  <a:srgbClr val="0F1115"/>
                </a:solidFill>
                <a:effectLst/>
                <a:latin typeface="quote-cjk-patch"/>
              </a:rPr>
              <a:t>CiteGuard</a:t>
            </a:r>
            <a:r>
              <a:rPr lang="en-US" b="0" i="0" dirty="0">
                <a:solidFill>
                  <a:srgbClr val="0F1115"/>
                </a:solidFill>
                <a:effectLst/>
                <a:latin typeface="quote-cjk-patch"/>
              </a:rPr>
              <a:t> ensures this voice is credible and verifiable.</a:t>
            </a:r>
          </a:p>
          <a:p>
            <a:pPr marL="0" indent="0">
              <a:buNone/>
            </a:pPr>
            <a:endParaRPr lang="en-US" sz="1800" b="0" i="0" dirty="0">
              <a:solidFill>
                <a:srgbClr val="0F1115"/>
              </a:solidFill>
              <a:effectLst/>
              <a:latin typeface="quote-cjk-patch"/>
            </a:endParaRPr>
          </a:p>
          <a:p>
            <a:pPr>
              <a:buFont typeface="Wingdings" pitchFamily="2" charset="2"/>
              <a:buChar char="v"/>
            </a:pPr>
            <a:r>
              <a:rPr lang="en-US" dirty="0">
                <a:solidFill>
                  <a:srgbClr val="0F1115"/>
                </a:solidFill>
                <a:latin typeface="quote-cjk-patch"/>
              </a:rPr>
              <a:t> </a:t>
            </a:r>
            <a:r>
              <a:rPr lang="en-US" sz="2650" b="0" i="0" dirty="0">
                <a:solidFill>
                  <a:srgbClr val="0F1115"/>
                </a:solidFill>
                <a:effectLst/>
                <a:latin typeface="quote-cjk-patch"/>
              </a:rPr>
              <a:t>The future of autonomous</a:t>
            </a:r>
            <a:r>
              <a:rPr lang="zh-CN" altLang="en-US" sz="2650" b="0" i="0" dirty="0">
                <a:solidFill>
                  <a:srgbClr val="0F1115"/>
                </a:solidFill>
                <a:effectLst/>
                <a:latin typeface="quote-cjk-patch"/>
              </a:rPr>
              <a:t> </a:t>
            </a:r>
            <a:r>
              <a:rPr lang="en-US" sz="2650" b="0" i="0" dirty="0">
                <a:solidFill>
                  <a:srgbClr val="0F1115"/>
                </a:solidFill>
                <a:effectLst/>
                <a:latin typeface="quote-cjk-patch"/>
              </a:rPr>
              <a:t>discovery is collaborative, multimodal, and agentic in tool-enhanced interaction with the real-world environment.</a:t>
            </a:r>
          </a:p>
          <a:p>
            <a:pPr marL="0" indent="0">
              <a:buNone/>
            </a:pPr>
            <a:endParaRPr lang="en-US" dirty="0"/>
          </a:p>
        </p:txBody>
      </p:sp>
    </p:spTree>
    <p:extLst>
      <p:ext uri="{BB962C8B-B14F-4D97-AF65-F5344CB8AC3E}">
        <p14:creationId xmlns:p14="http://schemas.microsoft.com/office/powerpoint/2010/main" val="15011078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07A68-635B-F131-EDB1-CCDECE7E0AA3}"/>
              </a:ext>
            </a:extLst>
          </p:cNvPr>
          <p:cNvSpPr>
            <a:spLocks noGrp="1"/>
          </p:cNvSpPr>
          <p:nvPr>
            <p:ph type="title"/>
          </p:nvPr>
        </p:nvSpPr>
        <p:spPr>
          <a:xfrm>
            <a:off x="424855" y="670133"/>
            <a:ext cx="9650061" cy="762000"/>
          </a:xfrm>
        </p:spPr>
        <p:txBody>
          <a:bodyPr>
            <a:normAutofit/>
          </a:bodyPr>
          <a:lstStyle/>
          <a:p>
            <a:r>
              <a:rPr lang="en-US" dirty="0"/>
              <a:t>We are a Young and Energetic Team</a:t>
            </a:r>
            <a:endParaRPr lang="en-HK" dirty="0"/>
          </a:p>
        </p:txBody>
      </p:sp>
      <p:pic>
        <p:nvPicPr>
          <p:cNvPr id="6" name="Picture 14" descr="Profile photo of May Fung">
            <a:extLst>
              <a:ext uri="{FF2B5EF4-FFF2-40B4-BE49-F238E27FC236}">
                <a16:creationId xmlns:a16="http://schemas.microsoft.com/office/drawing/2014/main" id="{8721BE82-F08E-A736-DD9A-A4ED3EE516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865" y="1690690"/>
            <a:ext cx="1528759" cy="1528759"/>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2">
            <a:extLst>
              <a:ext uri="{FF2B5EF4-FFF2-40B4-BE49-F238E27FC236}">
                <a16:creationId xmlns:a16="http://schemas.microsoft.com/office/drawing/2014/main" id="{790A3921-8506-D10B-69F6-B23EB2A943CE}"/>
              </a:ext>
            </a:extLst>
          </p:cNvPr>
          <p:cNvSpPr txBox="1">
            <a:spLocks/>
          </p:cNvSpPr>
          <p:nvPr/>
        </p:nvSpPr>
        <p:spPr>
          <a:xfrm>
            <a:off x="612892" y="3219449"/>
            <a:ext cx="2087915" cy="6058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Didact Gothic"/>
              <a:buNone/>
              <a:defRPr sz="2133" b="0" i="0" u="none" strike="noStrike" cap="none">
                <a:solidFill>
                  <a:schemeClr val="dk1"/>
                </a:solidFill>
                <a:latin typeface="Didact Gothic"/>
                <a:ea typeface="Didact Gothic"/>
                <a:cs typeface="Didact Gothic"/>
                <a:sym typeface="Didact Gothic"/>
              </a:defRPr>
            </a:lvl1pPr>
            <a:lvl2pPr marL="914400" marR="0" lvl="1" indent="-304800" algn="ctr" rtl="0" eaLnBrk="1" hangingPunct="1">
              <a:lnSpc>
                <a:spcPct val="100000"/>
              </a:lnSpc>
              <a:spcBef>
                <a:spcPts val="0"/>
              </a:spcBef>
              <a:spcAft>
                <a:spcPts val="0"/>
              </a:spcAft>
              <a:buClr>
                <a:schemeClr val="dk1"/>
              </a:buClr>
              <a:buSzPts val="1800"/>
              <a:buFont typeface="Didact Gothic"/>
              <a:buNone/>
              <a:defRPr sz="2400" b="0" i="0" u="none" strike="noStrike" cap="none">
                <a:solidFill>
                  <a:schemeClr val="dk1"/>
                </a:solidFill>
                <a:latin typeface="Didact Gothic"/>
                <a:ea typeface="Didact Gothic"/>
                <a:cs typeface="Didact Gothic"/>
                <a:sym typeface="Didact Gothic"/>
              </a:defRPr>
            </a:lvl2pPr>
            <a:lvl3pPr marL="1371600" marR="0" lvl="2" indent="-304800" algn="ctr" rtl="0" eaLnBrk="1" hangingPunct="1">
              <a:lnSpc>
                <a:spcPct val="100000"/>
              </a:lnSpc>
              <a:spcBef>
                <a:spcPts val="0"/>
              </a:spcBef>
              <a:spcAft>
                <a:spcPts val="0"/>
              </a:spcAft>
              <a:buClr>
                <a:schemeClr val="dk1"/>
              </a:buClr>
              <a:buSzPts val="1800"/>
              <a:buFont typeface="Didact Gothic"/>
              <a:buNone/>
              <a:defRPr sz="2400" b="0" i="0" u="none" strike="noStrike" cap="none">
                <a:solidFill>
                  <a:schemeClr val="dk1"/>
                </a:solidFill>
                <a:latin typeface="Didact Gothic"/>
                <a:ea typeface="Didact Gothic"/>
                <a:cs typeface="Didact Gothic"/>
                <a:sym typeface="Didact Gothic"/>
              </a:defRPr>
            </a:lvl3pPr>
            <a:lvl4pPr marL="1828800" marR="0" lvl="3" indent="-304800" algn="ctr" rtl="0" eaLnBrk="1" hangingPunct="1">
              <a:lnSpc>
                <a:spcPct val="100000"/>
              </a:lnSpc>
              <a:spcBef>
                <a:spcPts val="0"/>
              </a:spcBef>
              <a:spcAft>
                <a:spcPts val="0"/>
              </a:spcAft>
              <a:buClr>
                <a:schemeClr val="dk1"/>
              </a:buClr>
              <a:buSzPts val="1800"/>
              <a:buFont typeface="Didact Gothic"/>
              <a:buNone/>
              <a:defRPr sz="2400" b="0" i="0" u="none" strike="noStrike" cap="none">
                <a:solidFill>
                  <a:schemeClr val="dk1"/>
                </a:solidFill>
                <a:latin typeface="Didact Gothic"/>
                <a:ea typeface="Didact Gothic"/>
                <a:cs typeface="Didact Gothic"/>
                <a:sym typeface="Didact Gothic"/>
              </a:defRPr>
            </a:lvl4pPr>
            <a:lvl5pPr marL="2286000" marR="0" lvl="4" indent="-304800" algn="ctr" rtl="0" eaLnBrk="1" hangingPunct="1">
              <a:lnSpc>
                <a:spcPct val="100000"/>
              </a:lnSpc>
              <a:spcBef>
                <a:spcPts val="0"/>
              </a:spcBef>
              <a:spcAft>
                <a:spcPts val="0"/>
              </a:spcAft>
              <a:buClr>
                <a:schemeClr val="dk1"/>
              </a:buClr>
              <a:buSzPts val="1800"/>
              <a:buFont typeface="Didact Gothic"/>
              <a:buNone/>
              <a:defRPr sz="2400" b="0" i="0" u="none" strike="noStrike" cap="none">
                <a:solidFill>
                  <a:schemeClr val="dk1"/>
                </a:solidFill>
                <a:latin typeface="Didact Gothic"/>
                <a:ea typeface="Didact Gothic"/>
                <a:cs typeface="Didact Gothic"/>
                <a:sym typeface="Didact Gothic"/>
              </a:defRPr>
            </a:lvl5pPr>
            <a:lvl6pPr marL="2743200" marR="0" lvl="5" indent="-304800" algn="ctr" rtl="0" eaLnBrk="1" hangingPunct="1">
              <a:lnSpc>
                <a:spcPct val="100000"/>
              </a:lnSpc>
              <a:spcBef>
                <a:spcPts val="0"/>
              </a:spcBef>
              <a:spcAft>
                <a:spcPts val="0"/>
              </a:spcAft>
              <a:buClr>
                <a:schemeClr val="dk1"/>
              </a:buClr>
              <a:buSzPts val="1800"/>
              <a:buFont typeface="Didact Gothic"/>
              <a:buNone/>
              <a:defRPr sz="2400" b="0" i="0" u="none" strike="noStrike" cap="none">
                <a:solidFill>
                  <a:schemeClr val="dk1"/>
                </a:solidFill>
                <a:latin typeface="Didact Gothic"/>
                <a:ea typeface="Didact Gothic"/>
                <a:cs typeface="Didact Gothic"/>
                <a:sym typeface="Didact Gothic"/>
              </a:defRPr>
            </a:lvl6pPr>
            <a:lvl7pPr marL="3200400" marR="0" lvl="6" indent="-304800" algn="ctr" rtl="0" eaLnBrk="1" hangingPunct="1">
              <a:lnSpc>
                <a:spcPct val="100000"/>
              </a:lnSpc>
              <a:spcBef>
                <a:spcPts val="0"/>
              </a:spcBef>
              <a:spcAft>
                <a:spcPts val="0"/>
              </a:spcAft>
              <a:buClr>
                <a:schemeClr val="dk1"/>
              </a:buClr>
              <a:buSzPts val="1800"/>
              <a:buFont typeface="Didact Gothic"/>
              <a:buNone/>
              <a:defRPr sz="2400" b="0" i="0" u="none" strike="noStrike" cap="none">
                <a:solidFill>
                  <a:schemeClr val="dk1"/>
                </a:solidFill>
                <a:latin typeface="Didact Gothic"/>
                <a:ea typeface="Didact Gothic"/>
                <a:cs typeface="Didact Gothic"/>
                <a:sym typeface="Didact Gothic"/>
              </a:defRPr>
            </a:lvl7pPr>
            <a:lvl8pPr marL="3657600" marR="0" lvl="7" indent="-304800" algn="ctr" rtl="0" eaLnBrk="1" hangingPunct="1">
              <a:lnSpc>
                <a:spcPct val="100000"/>
              </a:lnSpc>
              <a:spcBef>
                <a:spcPts val="0"/>
              </a:spcBef>
              <a:spcAft>
                <a:spcPts val="0"/>
              </a:spcAft>
              <a:buClr>
                <a:schemeClr val="dk1"/>
              </a:buClr>
              <a:buSzPts val="1800"/>
              <a:buFont typeface="Didact Gothic"/>
              <a:buNone/>
              <a:defRPr sz="2400" b="0" i="0" u="none" strike="noStrike" cap="none">
                <a:solidFill>
                  <a:schemeClr val="dk1"/>
                </a:solidFill>
                <a:latin typeface="Didact Gothic"/>
                <a:ea typeface="Didact Gothic"/>
                <a:cs typeface="Didact Gothic"/>
                <a:sym typeface="Didact Gothic"/>
              </a:defRPr>
            </a:lvl8pPr>
            <a:lvl9pPr marL="4114800" marR="0" lvl="8" indent="-304800" algn="ctr" rtl="0" eaLnBrk="1" hangingPunct="1">
              <a:lnSpc>
                <a:spcPct val="100000"/>
              </a:lnSpc>
              <a:spcBef>
                <a:spcPts val="0"/>
              </a:spcBef>
              <a:spcAft>
                <a:spcPts val="0"/>
              </a:spcAft>
              <a:buClr>
                <a:schemeClr val="dk1"/>
              </a:buClr>
              <a:buSzPts val="1800"/>
              <a:buFont typeface="Didact Gothic"/>
              <a:buNone/>
              <a:defRPr sz="2400" b="0" i="0" u="none" strike="noStrike" cap="none">
                <a:solidFill>
                  <a:schemeClr val="dk1"/>
                </a:solidFill>
                <a:latin typeface="Didact Gothic"/>
                <a:ea typeface="Didact Gothic"/>
                <a:cs typeface="Didact Gothic"/>
                <a:sym typeface="Didact Gothic"/>
              </a:defRPr>
            </a:lvl9pPr>
          </a:lstStyle>
          <a:p>
            <a:pPr algn="ctr"/>
            <a:r>
              <a:rPr lang="en-US" sz="1400" dirty="0"/>
              <a:t>Yi R. (May) Fung, PI</a:t>
            </a:r>
            <a:endParaRPr lang="en-US" sz="1400" dirty="0">
              <a:solidFill>
                <a:schemeClr val="accent1"/>
              </a:solidFill>
            </a:endParaRPr>
          </a:p>
        </p:txBody>
      </p:sp>
      <p:sp>
        <p:nvSpPr>
          <p:cNvPr id="8" name="Text Placeholder 2">
            <a:extLst>
              <a:ext uri="{FF2B5EF4-FFF2-40B4-BE49-F238E27FC236}">
                <a16:creationId xmlns:a16="http://schemas.microsoft.com/office/drawing/2014/main" id="{10469DDE-6485-1E3B-1760-F55FB1B4B6BD}"/>
              </a:ext>
            </a:extLst>
          </p:cNvPr>
          <p:cNvSpPr txBox="1">
            <a:spLocks/>
          </p:cNvSpPr>
          <p:nvPr/>
        </p:nvSpPr>
        <p:spPr>
          <a:xfrm>
            <a:off x="612891" y="5614286"/>
            <a:ext cx="11106885" cy="12050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406390" algn="l" rtl="0" eaLnBrk="1" hangingPunct="1">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Didact Gothic"/>
                <a:ea typeface="Didact Gothic"/>
                <a:cs typeface="Didact Gothic"/>
                <a:sym typeface="Didact Gothic"/>
              </a:defRPr>
            </a:lvl1pPr>
            <a:lvl2pPr marL="1219170" marR="0" lvl="1" indent="-406390" algn="l" rtl="0" eaLnBrk="1" hangingPunct="1">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Didact Gothic"/>
                <a:ea typeface="Didact Gothic"/>
                <a:cs typeface="Didact Gothic"/>
                <a:sym typeface="Didact Gothic"/>
              </a:defRPr>
            </a:lvl2pPr>
            <a:lvl3pPr marL="1828754" marR="0" lvl="2" indent="-406390" algn="l" rtl="0" eaLnBrk="1" hangingPunct="1">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Didact Gothic"/>
                <a:ea typeface="Didact Gothic"/>
                <a:cs typeface="Didact Gothic"/>
                <a:sym typeface="Didact Gothic"/>
              </a:defRPr>
            </a:lvl3pPr>
            <a:lvl4pPr marL="2438339" marR="0" lvl="3" indent="-406390" algn="l" rtl="0" eaLnBrk="1" hangingPunct="1">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Didact Gothic"/>
                <a:ea typeface="Didact Gothic"/>
                <a:cs typeface="Didact Gothic"/>
                <a:sym typeface="Didact Gothic"/>
              </a:defRPr>
            </a:lvl4pPr>
            <a:lvl5pPr marL="3047924" marR="0" lvl="4" indent="-406390" algn="l" rtl="0" eaLnBrk="1" hangingPunct="1">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Didact Gothic"/>
                <a:ea typeface="Didact Gothic"/>
                <a:cs typeface="Didact Gothic"/>
                <a:sym typeface="Didact Gothic"/>
              </a:defRPr>
            </a:lvl5pPr>
            <a:lvl6pPr marL="3657509" marR="0" lvl="5" indent="-406390" algn="l" rtl="0" eaLnBrk="1" hangingPunct="1">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Didact Gothic"/>
                <a:ea typeface="Didact Gothic"/>
                <a:cs typeface="Didact Gothic"/>
                <a:sym typeface="Didact Gothic"/>
              </a:defRPr>
            </a:lvl6pPr>
            <a:lvl7pPr marL="4267093" marR="0" lvl="6" indent="-406390" algn="l" rtl="0" eaLnBrk="1" hangingPunct="1">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Didact Gothic"/>
                <a:ea typeface="Didact Gothic"/>
                <a:cs typeface="Didact Gothic"/>
                <a:sym typeface="Didact Gothic"/>
              </a:defRPr>
            </a:lvl7pPr>
            <a:lvl8pPr marL="4876678" marR="0" lvl="7" indent="-406390" algn="l" rtl="0" eaLnBrk="1" hangingPunct="1">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Didact Gothic"/>
                <a:ea typeface="Didact Gothic"/>
                <a:cs typeface="Didact Gothic"/>
                <a:sym typeface="Didact Gothic"/>
              </a:defRPr>
            </a:lvl8pPr>
            <a:lvl9pPr marL="5486263" marR="0" lvl="8" indent="-406390" algn="l" rtl="0" eaLnBrk="1" hangingPunct="1">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Didact Gothic"/>
                <a:ea typeface="Didact Gothic"/>
                <a:cs typeface="Didact Gothic"/>
                <a:sym typeface="Didact Gothic"/>
              </a:defRPr>
            </a:lvl9pPr>
          </a:lstStyle>
          <a:p>
            <a:pPr marL="0" indent="0" algn="ctr" fontAlgn="base">
              <a:spcAft>
                <a:spcPts val="100"/>
              </a:spcAft>
              <a:buNone/>
            </a:pPr>
            <a:r>
              <a:rPr lang="en-US" sz="2200" b="1" i="1" dirty="0">
                <a:solidFill>
                  <a:schemeClr val="tx2">
                    <a:lumMod val="90000"/>
                    <a:lumOff val="10000"/>
                  </a:schemeClr>
                </a:solidFill>
                <a:latin typeface="PT Serif" panose="020A0603040505020204" pitchFamily="18" charset="77"/>
              </a:rPr>
              <a:t> </a:t>
            </a:r>
            <a:r>
              <a:rPr lang="en-US" sz="2200" b="1" dirty="0">
                <a:solidFill>
                  <a:srgbClr val="0E2944"/>
                </a:solidFill>
                <a:latin typeface="PT Serif" panose="020A0603040505020204" pitchFamily="18" charset="77"/>
              </a:rPr>
              <a:t>Overarching Goal: </a:t>
            </a:r>
            <a:r>
              <a:rPr lang="en-US" sz="2100" dirty="0">
                <a:solidFill>
                  <a:srgbClr val="0E2944"/>
                </a:solidFill>
                <a:latin typeface="PT Serif" panose="020A0603040505020204" pitchFamily="18" charset="77"/>
              </a:rPr>
              <a:t>Advance </a:t>
            </a:r>
            <a:r>
              <a:rPr lang="en-US" sz="2100" b="1" dirty="0">
                <a:solidFill>
                  <a:srgbClr val="0E2944"/>
                </a:solidFill>
                <a:latin typeface="PT Serif" panose="020A0603040505020204" pitchFamily="18" charset="77"/>
              </a:rPr>
              <a:t>human-centered trustworthy AI</a:t>
            </a:r>
            <a:r>
              <a:rPr lang="en-US" sz="2100" dirty="0">
                <a:solidFill>
                  <a:srgbClr val="0E2944"/>
                </a:solidFill>
                <a:latin typeface="PT Serif" panose="020A0603040505020204" pitchFamily="18" charset="77"/>
              </a:rPr>
              <a:t> with </a:t>
            </a:r>
            <a:r>
              <a:rPr lang="en-US" sz="2100" b="1" dirty="0">
                <a:solidFill>
                  <a:srgbClr val="0E2944"/>
                </a:solidFill>
                <a:latin typeface="PT Serif" panose="020A0603040505020204" pitchFamily="18" charset="77"/>
              </a:rPr>
              <a:t>multimedia knowledge reasoning</a:t>
            </a:r>
            <a:r>
              <a:rPr lang="en-US" sz="2100" dirty="0">
                <a:solidFill>
                  <a:srgbClr val="0E2944"/>
                </a:solidFill>
                <a:latin typeface="PT Serif" panose="020A0603040505020204" pitchFamily="18" charset="77"/>
              </a:rPr>
              <a:t> capability and </a:t>
            </a:r>
            <a:r>
              <a:rPr lang="en-US" sz="2100" b="1" dirty="0">
                <a:solidFill>
                  <a:srgbClr val="0E2944"/>
                </a:solidFill>
                <a:latin typeface="PT Serif" panose="020A0603040505020204" pitchFamily="18" charset="77"/>
              </a:rPr>
              <a:t>scalable alignment</a:t>
            </a:r>
            <a:r>
              <a:rPr lang="en-US" sz="2100" dirty="0">
                <a:solidFill>
                  <a:srgbClr val="0E2944"/>
                </a:solidFill>
                <a:latin typeface="PT Serif" panose="020A0603040505020204" pitchFamily="18" charset="77"/>
              </a:rPr>
              <a:t> principles for</a:t>
            </a:r>
          </a:p>
          <a:p>
            <a:pPr marL="0" indent="0" algn="ctr" fontAlgn="base">
              <a:spcAft>
                <a:spcPts val="1200"/>
              </a:spcAft>
              <a:buNone/>
            </a:pPr>
            <a:r>
              <a:rPr lang="en-US" sz="2100" dirty="0">
                <a:solidFill>
                  <a:srgbClr val="0E2944"/>
                </a:solidFill>
                <a:latin typeface="PT Serif" panose="020A0603040505020204" pitchFamily="18" charset="77"/>
              </a:rPr>
              <a:t>helping </a:t>
            </a:r>
            <a:r>
              <a:rPr lang="en-US" sz="2100" b="1" dirty="0">
                <a:solidFill>
                  <a:srgbClr val="0E2944"/>
                </a:solidFill>
                <a:latin typeface="PT Serif" panose="020A0603040505020204" pitchFamily="18" charset="77"/>
              </a:rPr>
              <a:t>solve real-world problems</a:t>
            </a:r>
            <a:r>
              <a:rPr lang="en-US" sz="2100" dirty="0">
                <a:solidFill>
                  <a:srgbClr val="0E2944"/>
                </a:solidFill>
                <a:latin typeface="PT Serif" panose="020A0603040505020204" pitchFamily="18" charset="77"/>
              </a:rPr>
              <a:t>.</a:t>
            </a:r>
            <a:endParaRPr lang="en-US" sz="2100" dirty="0">
              <a:solidFill>
                <a:srgbClr val="0E2944"/>
              </a:solidFill>
            </a:endParaRPr>
          </a:p>
        </p:txBody>
      </p:sp>
      <p:sp>
        <p:nvSpPr>
          <p:cNvPr id="11" name="Subtitle 2">
            <a:extLst>
              <a:ext uri="{FF2B5EF4-FFF2-40B4-BE49-F238E27FC236}">
                <a16:creationId xmlns:a16="http://schemas.microsoft.com/office/drawing/2014/main" id="{48B577D8-26B6-6626-2C61-00D65EED73C7}"/>
              </a:ext>
            </a:extLst>
          </p:cNvPr>
          <p:cNvSpPr txBox="1">
            <a:spLocks/>
          </p:cNvSpPr>
          <p:nvPr/>
        </p:nvSpPr>
        <p:spPr>
          <a:xfrm>
            <a:off x="9017473" y="3215334"/>
            <a:ext cx="1444199" cy="6058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Didact Gothic"/>
              <a:buNone/>
              <a:defRPr sz="2133" b="0" i="0" u="none" strike="noStrike" cap="none">
                <a:solidFill>
                  <a:schemeClr val="dk1"/>
                </a:solidFill>
                <a:latin typeface="Didact Gothic"/>
                <a:ea typeface="Didact Gothic"/>
                <a:cs typeface="Didact Gothic"/>
                <a:sym typeface="Didact Gothic"/>
              </a:defRPr>
            </a:lvl1pPr>
            <a:lvl2pPr marL="914400" marR="0" lvl="1" indent="-304800" algn="ctr" rtl="0" eaLnBrk="1" hangingPunct="1">
              <a:lnSpc>
                <a:spcPct val="100000"/>
              </a:lnSpc>
              <a:spcBef>
                <a:spcPts val="0"/>
              </a:spcBef>
              <a:spcAft>
                <a:spcPts val="0"/>
              </a:spcAft>
              <a:buClr>
                <a:schemeClr val="dk1"/>
              </a:buClr>
              <a:buSzPts val="1800"/>
              <a:buFont typeface="Didact Gothic"/>
              <a:buNone/>
              <a:defRPr sz="2400" b="0" i="0" u="none" strike="noStrike" cap="none">
                <a:solidFill>
                  <a:schemeClr val="dk1"/>
                </a:solidFill>
                <a:latin typeface="Didact Gothic"/>
                <a:ea typeface="Didact Gothic"/>
                <a:cs typeface="Didact Gothic"/>
                <a:sym typeface="Didact Gothic"/>
              </a:defRPr>
            </a:lvl2pPr>
            <a:lvl3pPr marL="1371600" marR="0" lvl="2" indent="-304800" algn="ctr" rtl="0" eaLnBrk="1" hangingPunct="1">
              <a:lnSpc>
                <a:spcPct val="100000"/>
              </a:lnSpc>
              <a:spcBef>
                <a:spcPts val="0"/>
              </a:spcBef>
              <a:spcAft>
                <a:spcPts val="0"/>
              </a:spcAft>
              <a:buClr>
                <a:schemeClr val="dk1"/>
              </a:buClr>
              <a:buSzPts val="1800"/>
              <a:buFont typeface="Didact Gothic"/>
              <a:buNone/>
              <a:defRPr sz="2400" b="0" i="0" u="none" strike="noStrike" cap="none">
                <a:solidFill>
                  <a:schemeClr val="dk1"/>
                </a:solidFill>
                <a:latin typeface="Didact Gothic"/>
                <a:ea typeface="Didact Gothic"/>
                <a:cs typeface="Didact Gothic"/>
                <a:sym typeface="Didact Gothic"/>
              </a:defRPr>
            </a:lvl3pPr>
            <a:lvl4pPr marL="1828800" marR="0" lvl="3" indent="-304800" algn="ctr" rtl="0" eaLnBrk="1" hangingPunct="1">
              <a:lnSpc>
                <a:spcPct val="100000"/>
              </a:lnSpc>
              <a:spcBef>
                <a:spcPts val="0"/>
              </a:spcBef>
              <a:spcAft>
                <a:spcPts val="0"/>
              </a:spcAft>
              <a:buClr>
                <a:schemeClr val="dk1"/>
              </a:buClr>
              <a:buSzPts val="1800"/>
              <a:buFont typeface="Didact Gothic"/>
              <a:buNone/>
              <a:defRPr sz="2400" b="0" i="0" u="none" strike="noStrike" cap="none">
                <a:solidFill>
                  <a:schemeClr val="dk1"/>
                </a:solidFill>
                <a:latin typeface="Didact Gothic"/>
                <a:ea typeface="Didact Gothic"/>
                <a:cs typeface="Didact Gothic"/>
                <a:sym typeface="Didact Gothic"/>
              </a:defRPr>
            </a:lvl4pPr>
            <a:lvl5pPr marL="2286000" marR="0" lvl="4" indent="-304800" algn="ctr" rtl="0" eaLnBrk="1" hangingPunct="1">
              <a:lnSpc>
                <a:spcPct val="100000"/>
              </a:lnSpc>
              <a:spcBef>
                <a:spcPts val="0"/>
              </a:spcBef>
              <a:spcAft>
                <a:spcPts val="0"/>
              </a:spcAft>
              <a:buClr>
                <a:schemeClr val="dk1"/>
              </a:buClr>
              <a:buSzPts val="1800"/>
              <a:buFont typeface="Didact Gothic"/>
              <a:buNone/>
              <a:defRPr sz="2400" b="0" i="0" u="none" strike="noStrike" cap="none">
                <a:solidFill>
                  <a:schemeClr val="dk1"/>
                </a:solidFill>
                <a:latin typeface="Didact Gothic"/>
                <a:ea typeface="Didact Gothic"/>
                <a:cs typeface="Didact Gothic"/>
                <a:sym typeface="Didact Gothic"/>
              </a:defRPr>
            </a:lvl5pPr>
            <a:lvl6pPr marL="2743200" marR="0" lvl="5" indent="-304800" algn="ctr" rtl="0" eaLnBrk="1" hangingPunct="1">
              <a:lnSpc>
                <a:spcPct val="100000"/>
              </a:lnSpc>
              <a:spcBef>
                <a:spcPts val="0"/>
              </a:spcBef>
              <a:spcAft>
                <a:spcPts val="0"/>
              </a:spcAft>
              <a:buClr>
                <a:schemeClr val="dk1"/>
              </a:buClr>
              <a:buSzPts val="1800"/>
              <a:buFont typeface="Didact Gothic"/>
              <a:buNone/>
              <a:defRPr sz="2400" b="0" i="0" u="none" strike="noStrike" cap="none">
                <a:solidFill>
                  <a:schemeClr val="dk1"/>
                </a:solidFill>
                <a:latin typeface="Didact Gothic"/>
                <a:ea typeface="Didact Gothic"/>
                <a:cs typeface="Didact Gothic"/>
                <a:sym typeface="Didact Gothic"/>
              </a:defRPr>
            </a:lvl6pPr>
            <a:lvl7pPr marL="3200400" marR="0" lvl="6" indent="-304800" algn="ctr" rtl="0" eaLnBrk="1" hangingPunct="1">
              <a:lnSpc>
                <a:spcPct val="100000"/>
              </a:lnSpc>
              <a:spcBef>
                <a:spcPts val="0"/>
              </a:spcBef>
              <a:spcAft>
                <a:spcPts val="0"/>
              </a:spcAft>
              <a:buClr>
                <a:schemeClr val="dk1"/>
              </a:buClr>
              <a:buSzPts val="1800"/>
              <a:buFont typeface="Didact Gothic"/>
              <a:buNone/>
              <a:defRPr sz="2400" b="0" i="0" u="none" strike="noStrike" cap="none">
                <a:solidFill>
                  <a:schemeClr val="dk1"/>
                </a:solidFill>
                <a:latin typeface="Didact Gothic"/>
                <a:ea typeface="Didact Gothic"/>
                <a:cs typeface="Didact Gothic"/>
                <a:sym typeface="Didact Gothic"/>
              </a:defRPr>
            </a:lvl7pPr>
            <a:lvl8pPr marL="3657600" marR="0" lvl="7" indent="-304800" algn="ctr" rtl="0" eaLnBrk="1" hangingPunct="1">
              <a:lnSpc>
                <a:spcPct val="100000"/>
              </a:lnSpc>
              <a:spcBef>
                <a:spcPts val="0"/>
              </a:spcBef>
              <a:spcAft>
                <a:spcPts val="0"/>
              </a:spcAft>
              <a:buClr>
                <a:schemeClr val="dk1"/>
              </a:buClr>
              <a:buSzPts val="1800"/>
              <a:buFont typeface="Didact Gothic"/>
              <a:buNone/>
              <a:defRPr sz="2400" b="0" i="0" u="none" strike="noStrike" cap="none">
                <a:solidFill>
                  <a:schemeClr val="dk1"/>
                </a:solidFill>
                <a:latin typeface="Didact Gothic"/>
                <a:ea typeface="Didact Gothic"/>
                <a:cs typeface="Didact Gothic"/>
                <a:sym typeface="Didact Gothic"/>
              </a:defRPr>
            </a:lvl8pPr>
            <a:lvl9pPr marL="4114800" marR="0" lvl="8" indent="-304800" algn="ctr" rtl="0" eaLnBrk="1" hangingPunct="1">
              <a:lnSpc>
                <a:spcPct val="100000"/>
              </a:lnSpc>
              <a:spcBef>
                <a:spcPts val="0"/>
              </a:spcBef>
              <a:spcAft>
                <a:spcPts val="0"/>
              </a:spcAft>
              <a:buClr>
                <a:schemeClr val="dk1"/>
              </a:buClr>
              <a:buSzPts val="1800"/>
              <a:buFont typeface="Didact Gothic"/>
              <a:buNone/>
              <a:defRPr sz="2400" b="0" i="0" u="none" strike="noStrike" cap="none">
                <a:solidFill>
                  <a:schemeClr val="dk1"/>
                </a:solidFill>
                <a:latin typeface="Didact Gothic"/>
                <a:ea typeface="Didact Gothic"/>
                <a:cs typeface="Didact Gothic"/>
                <a:sym typeface="Didact Gothic"/>
              </a:defRPr>
            </a:lvl9pPr>
          </a:lstStyle>
          <a:p>
            <a:pPr algn="ctr"/>
            <a:r>
              <a:rPr lang="en-US" sz="1400" dirty="0" err="1"/>
              <a:t>Zeyu</a:t>
            </a:r>
            <a:r>
              <a:rPr lang="en-US" sz="1400" dirty="0"/>
              <a:t> Qin</a:t>
            </a:r>
            <a:endParaRPr lang="en-US" sz="1400" dirty="0">
              <a:solidFill>
                <a:schemeClr val="accent1"/>
              </a:solidFill>
            </a:endParaRPr>
          </a:p>
        </p:txBody>
      </p:sp>
      <p:pic>
        <p:nvPicPr>
          <p:cNvPr id="1028" name="Picture 4" descr="Shijue Huang (黄仕爵)">
            <a:extLst>
              <a:ext uri="{FF2B5EF4-FFF2-40B4-BE49-F238E27FC236}">
                <a16:creationId xmlns:a16="http://schemas.microsoft.com/office/drawing/2014/main" id="{43929AF2-79FE-C6B5-E88D-9D6CE2859C7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6479"/>
          <a:stretch/>
        </p:blipFill>
        <p:spPr bwMode="auto">
          <a:xfrm>
            <a:off x="5328418" y="1651329"/>
            <a:ext cx="1672366" cy="1564005"/>
          </a:xfrm>
          <a:prstGeom prst="rect">
            <a:avLst/>
          </a:prstGeom>
          <a:noFill/>
          <a:extLst>
            <a:ext uri="{909E8E84-426E-40DD-AFC4-6F175D3DCCD1}">
              <a14:hiddenFill xmlns:a14="http://schemas.microsoft.com/office/drawing/2010/main">
                <a:solidFill>
                  <a:srgbClr val="FFFFFF"/>
                </a:solidFill>
              </a14:hiddenFill>
            </a:ext>
          </a:extLst>
        </p:spPr>
      </p:pic>
      <p:sp>
        <p:nvSpPr>
          <p:cNvPr id="12" name="Subtitle 2">
            <a:extLst>
              <a:ext uri="{FF2B5EF4-FFF2-40B4-BE49-F238E27FC236}">
                <a16:creationId xmlns:a16="http://schemas.microsoft.com/office/drawing/2014/main" id="{46DFA637-322D-AB1B-B632-4C7D3814BA38}"/>
              </a:ext>
            </a:extLst>
          </p:cNvPr>
          <p:cNvSpPr txBox="1">
            <a:spLocks/>
          </p:cNvSpPr>
          <p:nvPr/>
        </p:nvSpPr>
        <p:spPr>
          <a:xfrm>
            <a:off x="5369107" y="3215334"/>
            <a:ext cx="1444199" cy="6058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Didact Gothic"/>
              <a:buNone/>
              <a:defRPr sz="2133" b="0" i="0" u="none" strike="noStrike" cap="none">
                <a:solidFill>
                  <a:schemeClr val="dk1"/>
                </a:solidFill>
                <a:latin typeface="Didact Gothic"/>
                <a:ea typeface="Didact Gothic"/>
                <a:cs typeface="Didact Gothic"/>
                <a:sym typeface="Didact Gothic"/>
              </a:defRPr>
            </a:lvl1pPr>
            <a:lvl2pPr marL="914400" marR="0" lvl="1" indent="-304800" algn="ctr" rtl="0" eaLnBrk="1" hangingPunct="1">
              <a:lnSpc>
                <a:spcPct val="100000"/>
              </a:lnSpc>
              <a:spcBef>
                <a:spcPts val="0"/>
              </a:spcBef>
              <a:spcAft>
                <a:spcPts val="0"/>
              </a:spcAft>
              <a:buClr>
                <a:schemeClr val="dk1"/>
              </a:buClr>
              <a:buSzPts val="1800"/>
              <a:buFont typeface="Didact Gothic"/>
              <a:buNone/>
              <a:defRPr sz="2400" b="0" i="0" u="none" strike="noStrike" cap="none">
                <a:solidFill>
                  <a:schemeClr val="dk1"/>
                </a:solidFill>
                <a:latin typeface="Didact Gothic"/>
                <a:ea typeface="Didact Gothic"/>
                <a:cs typeface="Didact Gothic"/>
                <a:sym typeface="Didact Gothic"/>
              </a:defRPr>
            </a:lvl2pPr>
            <a:lvl3pPr marL="1371600" marR="0" lvl="2" indent="-304800" algn="ctr" rtl="0" eaLnBrk="1" hangingPunct="1">
              <a:lnSpc>
                <a:spcPct val="100000"/>
              </a:lnSpc>
              <a:spcBef>
                <a:spcPts val="0"/>
              </a:spcBef>
              <a:spcAft>
                <a:spcPts val="0"/>
              </a:spcAft>
              <a:buClr>
                <a:schemeClr val="dk1"/>
              </a:buClr>
              <a:buSzPts val="1800"/>
              <a:buFont typeface="Didact Gothic"/>
              <a:buNone/>
              <a:defRPr sz="2400" b="0" i="0" u="none" strike="noStrike" cap="none">
                <a:solidFill>
                  <a:schemeClr val="dk1"/>
                </a:solidFill>
                <a:latin typeface="Didact Gothic"/>
                <a:ea typeface="Didact Gothic"/>
                <a:cs typeface="Didact Gothic"/>
                <a:sym typeface="Didact Gothic"/>
              </a:defRPr>
            </a:lvl3pPr>
            <a:lvl4pPr marL="1828800" marR="0" lvl="3" indent="-304800" algn="ctr" rtl="0" eaLnBrk="1" hangingPunct="1">
              <a:lnSpc>
                <a:spcPct val="100000"/>
              </a:lnSpc>
              <a:spcBef>
                <a:spcPts val="0"/>
              </a:spcBef>
              <a:spcAft>
                <a:spcPts val="0"/>
              </a:spcAft>
              <a:buClr>
                <a:schemeClr val="dk1"/>
              </a:buClr>
              <a:buSzPts val="1800"/>
              <a:buFont typeface="Didact Gothic"/>
              <a:buNone/>
              <a:defRPr sz="2400" b="0" i="0" u="none" strike="noStrike" cap="none">
                <a:solidFill>
                  <a:schemeClr val="dk1"/>
                </a:solidFill>
                <a:latin typeface="Didact Gothic"/>
                <a:ea typeface="Didact Gothic"/>
                <a:cs typeface="Didact Gothic"/>
                <a:sym typeface="Didact Gothic"/>
              </a:defRPr>
            </a:lvl4pPr>
            <a:lvl5pPr marL="2286000" marR="0" lvl="4" indent="-304800" algn="ctr" rtl="0" eaLnBrk="1" hangingPunct="1">
              <a:lnSpc>
                <a:spcPct val="100000"/>
              </a:lnSpc>
              <a:spcBef>
                <a:spcPts val="0"/>
              </a:spcBef>
              <a:spcAft>
                <a:spcPts val="0"/>
              </a:spcAft>
              <a:buClr>
                <a:schemeClr val="dk1"/>
              </a:buClr>
              <a:buSzPts val="1800"/>
              <a:buFont typeface="Didact Gothic"/>
              <a:buNone/>
              <a:defRPr sz="2400" b="0" i="0" u="none" strike="noStrike" cap="none">
                <a:solidFill>
                  <a:schemeClr val="dk1"/>
                </a:solidFill>
                <a:latin typeface="Didact Gothic"/>
                <a:ea typeface="Didact Gothic"/>
                <a:cs typeface="Didact Gothic"/>
                <a:sym typeface="Didact Gothic"/>
              </a:defRPr>
            </a:lvl5pPr>
            <a:lvl6pPr marL="2743200" marR="0" lvl="5" indent="-304800" algn="ctr" rtl="0" eaLnBrk="1" hangingPunct="1">
              <a:lnSpc>
                <a:spcPct val="100000"/>
              </a:lnSpc>
              <a:spcBef>
                <a:spcPts val="0"/>
              </a:spcBef>
              <a:spcAft>
                <a:spcPts val="0"/>
              </a:spcAft>
              <a:buClr>
                <a:schemeClr val="dk1"/>
              </a:buClr>
              <a:buSzPts val="1800"/>
              <a:buFont typeface="Didact Gothic"/>
              <a:buNone/>
              <a:defRPr sz="2400" b="0" i="0" u="none" strike="noStrike" cap="none">
                <a:solidFill>
                  <a:schemeClr val="dk1"/>
                </a:solidFill>
                <a:latin typeface="Didact Gothic"/>
                <a:ea typeface="Didact Gothic"/>
                <a:cs typeface="Didact Gothic"/>
                <a:sym typeface="Didact Gothic"/>
              </a:defRPr>
            </a:lvl6pPr>
            <a:lvl7pPr marL="3200400" marR="0" lvl="6" indent="-304800" algn="ctr" rtl="0" eaLnBrk="1" hangingPunct="1">
              <a:lnSpc>
                <a:spcPct val="100000"/>
              </a:lnSpc>
              <a:spcBef>
                <a:spcPts val="0"/>
              </a:spcBef>
              <a:spcAft>
                <a:spcPts val="0"/>
              </a:spcAft>
              <a:buClr>
                <a:schemeClr val="dk1"/>
              </a:buClr>
              <a:buSzPts val="1800"/>
              <a:buFont typeface="Didact Gothic"/>
              <a:buNone/>
              <a:defRPr sz="2400" b="0" i="0" u="none" strike="noStrike" cap="none">
                <a:solidFill>
                  <a:schemeClr val="dk1"/>
                </a:solidFill>
                <a:latin typeface="Didact Gothic"/>
                <a:ea typeface="Didact Gothic"/>
                <a:cs typeface="Didact Gothic"/>
                <a:sym typeface="Didact Gothic"/>
              </a:defRPr>
            </a:lvl7pPr>
            <a:lvl8pPr marL="3657600" marR="0" lvl="7" indent="-304800" algn="ctr" rtl="0" eaLnBrk="1" hangingPunct="1">
              <a:lnSpc>
                <a:spcPct val="100000"/>
              </a:lnSpc>
              <a:spcBef>
                <a:spcPts val="0"/>
              </a:spcBef>
              <a:spcAft>
                <a:spcPts val="0"/>
              </a:spcAft>
              <a:buClr>
                <a:schemeClr val="dk1"/>
              </a:buClr>
              <a:buSzPts val="1800"/>
              <a:buFont typeface="Didact Gothic"/>
              <a:buNone/>
              <a:defRPr sz="2400" b="0" i="0" u="none" strike="noStrike" cap="none">
                <a:solidFill>
                  <a:schemeClr val="dk1"/>
                </a:solidFill>
                <a:latin typeface="Didact Gothic"/>
                <a:ea typeface="Didact Gothic"/>
                <a:cs typeface="Didact Gothic"/>
                <a:sym typeface="Didact Gothic"/>
              </a:defRPr>
            </a:lvl8pPr>
            <a:lvl9pPr marL="4114800" marR="0" lvl="8" indent="-304800" algn="ctr" rtl="0" eaLnBrk="1" hangingPunct="1">
              <a:lnSpc>
                <a:spcPct val="100000"/>
              </a:lnSpc>
              <a:spcBef>
                <a:spcPts val="0"/>
              </a:spcBef>
              <a:spcAft>
                <a:spcPts val="0"/>
              </a:spcAft>
              <a:buClr>
                <a:schemeClr val="dk1"/>
              </a:buClr>
              <a:buSzPts val="1800"/>
              <a:buFont typeface="Didact Gothic"/>
              <a:buNone/>
              <a:defRPr sz="2400" b="0" i="0" u="none" strike="noStrike" cap="none">
                <a:solidFill>
                  <a:schemeClr val="dk1"/>
                </a:solidFill>
                <a:latin typeface="Didact Gothic"/>
                <a:ea typeface="Didact Gothic"/>
                <a:cs typeface="Didact Gothic"/>
                <a:sym typeface="Didact Gothic"/>
              </a:defRPr>
            </a:lvl9pPr>
          </a:lstStyle>
          <a:p>
            <a:pPr algn="ctr"/>
            <a:r>
              <a:rPr lang="en-US" sz="1400" dirty="0" err="1"/>
              <a:t>Shijue</a:t>
            </a:r>
            <a:r>
              <a:rPr lang="en-US" sz="1400" dirty="0"/>
              <a:t> Huang</a:t>
            </a:r>
            <a:endParaRPr lang="en-US" sz="1400" dirty="0">
              <a:solidFill>
                <a:schemeClr val="accent1"/>
              </a:solidFill>
            </a:endParaRPr>
          </a:p>
        </p:txBody>
      </p:sp>
      <p:pic>
        <p:nvPicPr>
          <p:cNvPr id="1030" name="Picture 6" descr="Zhaochen SU | Soochow University, Suzhou | SUDA | Department ...">
            <a:extLst>
              <a:ext uri="{FF2B5EF4-FFF2-40B4-BE49-F238E27FC236}">
                <a16:creationId xmlns:a16="http://schemas.microsoft.com/office/drawing/2014/main" id="{C72C7726-2D98-E7B5-8AAF-2AB581652E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599" r="11088"/>
          <a:stretch/>
        </p:blipFill>
        <p:spPr bwMode="auto">
          <a:xfrm>
            <a:off x="7169202" y="1690688"/>
            <a:ext cx="1558758" cy="1524644"/>
          </a:xfrm>
          <a:prstGeom prst="rect">
            <a:avLst/>
          </a:prstGeom>
          <a:noFill/>
          <a:extLst>
            <a:ext uri="{909E8E84-426E-40DD-AFC4-6F175D3DCCD1}">
              <a14:hiddenFill xmlns:a14="http://schemas.microsoft.com/office/drawing/2010/main">
                <a:solidFill>
                  <a:srgbClr val="FFFFFF"/>
                </a:solidFill>
              </a14:hiddenFill>
            </a:ext>
          </a:extLst>
        </p:spPr>
      </p:pic>
      <p:sp>
        <p:nvSpPr>
          <p:cNvPr id="13" name="Subtitle 2">
            <a:extLst>
              <a:ext uri="{FF2B5EF4-FFF2-40B4-BE49-F238E27FC236}">
                <a16:creationId xmlns:a16="http://schemas.microsoft.com/office/drawing/2014/main" id="{0CB8D7EE-5693-B9EA-89D3-2517E282696A}"/>
              </a:ext>
            </a:extLst>
          </p:cNvPr>
          <p:cNvSpPr txBox="1">
            <a:spLocks/>
          </p:cNvSpPr>
          <p:nvPr/>
        </p:nvSpPr>
        <p:spPr>
          <a:xfrm>
            <a:off x="7169203" y="3215334"/>
            <a:ext cx="1444199" cy="6058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Didact Gothic"/>
              <a:buNone/>
              <a:defRPr sz="2133" b="0" i="0" u="none" strike="noStrike" cap="none">
                <a:solidFill>
                  <a:schemeClr val="dk1"/>
                </a:solidFill>
                <a:latin typeface="Didact Gothic"/>
                <a:ea typeface="Didact Gothic"/>
                <a:cs typeface="Didact Gothic"/>
                <a:sym typeface="Didact Gothic"/>
              </a:defRPr>
            </a:lvl1pPr>
            <a:lvl2pPr marL="914400" marR="0" lvl="1" indent="-304800" algn="ctr" rtl="0" eaLnBrk="1" hangingPunct="1">
              <a:lnSpc>
                <a:spcPct val="100000"/>
              </a:lnSpc>
              <a:spcBef>
                <a:spcPts val="0"/>
              </a:spcBef>
              <a:spcAft>
                <a:spcPts val="0"/>
              </a:spcAft>
              <a:buClr>
                <a:schemeClr val="dk1"/>
              </a:buClr>
              <a:buSzPts val="1800"/>
              <a:buFont typeface="Didact Gothic"/>
              <a:buNone/>
              <a:defRPr sz="2400" b="0" i="0" u="none" strike="noStrike" cap="none">
                <a:solidFill>
                  <a:schemeClr val="dk1"/>
                </a:solidFill>
                <a:latin typeface="Didact Gothic"/>
                <a:ea typeface="Didact Gothic"/>
                <a:cs typeface="Didact Gothic"/>
                <a:sym typeface="Didact Gothic"/>
              </a:defRPr>
            </a:lvl2pPr>
            <a:lvl3pPr marL="1371600" marR="0" lvl="2" indent="-304800" algn="ctr" rtl="0" eaLnBrk="1" hangingPunct="1">
              <a:lnSpc>
                <a:spcPct val="100000"/>
              </a:lnSpc>
              <a:spcBef>
                <a:spcPts val="0"/>
              </a:spcBef>
              <a:spcAft>
                <a:spcPts val="0"/>
              </a:spcAft>
              <a:buClr>
                <a:schemeClr val="dk1"/>
              </a:buClr>
              <a:buSzPts val="1800"/>
              <a:buFont typeface="Didact Gothic"/>
              <a:buNone/>
              <a:defRPr sz="2400" b="0" i="0" u="none" strike="noStrike" cap="none">
                <a:solidFill>
                  <a:schemeClr val="dk1"/>
                </a:solidFill>
                <a:latin typeface="Didact Gothic"/>
                <a:ea typeface="Didact Gothic"/>
                <a:cs typeface="Didact Gothic"/>
                <a:sym typeface="Didact Gothic"/>
              </a:defRPr>
            </a:lvl3pPr>
            <a:lvl4pPr marL="1828800" marR="0" lvl="3" indent="-304800" algn="ctr" rtl="0" eaLnBrk="1" hangingPunct="1">
              <a:lnSpc>
                <a:spcPct val="100000"/>
              </a:lnSpc>
              <a:spcBef>
                <a:spcPts val="0"/>
              </a:spcBef>
              <a:spcAft>
                <a:spcPts val="0"/>
              </a:spcAft>
              <a:buClr>
                <a:schemeClr val="dk1"/>
              </a:buClr>
              <a:buSzPts val="1800"/>
              <a:buFont typeface="Didact Gothic"/>
              <a:buNone/>
              <a:defRPr sz="2400" b="0" i="0" u="none" strike="noStrike" cap="none">
                <a:solidFill>
                  <a:schemeClr val="dk1"/>
                </a:solidFill>
                <a:latin typeface="Didact Gothic"/>
                <a:ea typeface="Didact Gothic"/>
                <a:cs typeface="Didact Gothic"/>
                <a:sym typeface="Didact Gothic"/>
              </a:defRPr>
            </a:lvl4pPr>
            <a:lvl5pPr marL="2286000" marR="0" lvl="4" indent="-304800" algn="ctr" rtl="0" eaLnBrk="1" hangingPunct="1">
              <a:lnSpc>
                <a:spcPct val="100000"/>
              </a:lnSpc>
              <a:spcBef>
                <a:spcPts val="0"/>
              </a:spcBef>
              <a:spcAft>
                <a:spcPts val="0"/>
              </a:spcAft>
              <a:buClr>
                <a:schemeClr val="dk1"/>
              </a:buClr>
              <a:buSzPts val="1800"/>
              <a:buFont typeface="Didact Gothic"/>
              <a:buNone/>
              <a:defRPr sz="2400" b="0" i="0" u="none" strike="noStrike" cap="none">
                <a:solidFill>
                  <a:schemeClr val="dk1"/>
                </a:solidFill>
                <a:latin typeface="Didact Gothic"/>
                <a:ea typeface="Didact Gothic"/>
                <a:cs typeface="Didact Gothic"/>
                <a:sym typeface="Didact Gothic"/>
              </a:defRPr>
            </a:lvl5pPr>
            <a:lvl6pPr marL="2743200" marR="0" lvl="5" indent="-304800" algn="ctr" rtl="0" eaLnBrk="1" hangingPunct="1">
              <a:lnSpc>
                <a:spcPct val="100000"/>
              </a:lnSpc>
              <a:spcBef>
                <a:spcPts val="0"/>
              </a:spcBef>
              <a:spcAft>
                <a:spcPts val="0"/>
              </a:spcAft>
              <a:buClr>
                <a:schemeClr val="dk1"/>
              </a:buClr>
              <a:buSzPts val="1800"/>
              <a:buFont typeface="Didact Gothic"/>
              <a:buNone/>
              <a:defRPr sz="2400" b="0" i="0" u="none" strike="noStrike" cap="none">
                <a:solidFill>
                  <a:schemeClr val="dk1"/>
                </a:solidFill>
                <a:latin typeface="Didact Gothic"/>
                <a:ea typeface="Didact Gothic"/>
                <a:cs typeface="Didact Gothic"/>
                <a:sym typeface="Didact Gothic"/>
              </a:defRPr>
            </a:lvl6pPr>
            <a:lvl7pPr marL="3200400" marR="0" lvl="6" indent="-304800" algn="ctr" rtl="0" eaLnBrk="1" hangingPunct="1">
              <a:lnSpc>
                <a:spcPct val="100000"/>
              </a:lnSpc>
              <a:spcBef>
                <a:spcPts val="0"/>
              </a:spcBef>
              <a:spcAft>
                <a:spcPts val="0"/>
              </a:spcAft>
              <a:buClr>
                <a:schemeClr val="dk1"/>
              </a:buClr>
              <a:buSzPts val="1800"/>
              <a:buFont typeface="Didact Gothic"/>
              <a:buNone/>
              <a:defRPr sz="2400" b="0" i="0" u="none" strike="noStrike" cap="none">
                <a:solidFill>
                  <a:schemeClr val="dk1"/>
                </a:solidFill>
                <a:latin typeface="Didact Gothic"/>
                <a:ea typeface="Didact Gothic"/>
                <a:cs typeface="Didact Gothic"/>
                <a:sym typeface="Didact Gothic"/>
              </a:defRPr>
            </a:lvl7pPr>
            <a:lvl8pPr marL="3657600" marR="0" lvl="7" indent="-304800" algn="ctr" rtl="0" eaLnBrk="1" hangingPunct="1">
              <a:lnSpc>
                <a:spcPct val="100000"/>
              </a:lnSpc>
              <a:spcBef>
                <a:spcPts val="0"/>
              </a:spcBef>
              <a:spcAft>
                <a:spcPts val="0"/>
              </a:spcAft>
              <a:buClr>
                <a:schemeClr val="dk1"/>
              </a:buClr>
              <a:buSzPts val="1800"/>
              <a:buFont typeface="Didact Gothic"/>
              <a:buNone/>
              <a:defRPr sz="2400" b="0" i="0" u="none" strike="noStrike" cap="none">
                <a:solidFill>
                  <a:schemeClr val="dk1"/>
                </a:solidFill>
                <a:latin typeface="Didact Gothic"/>
                <a:ea typeface="Didact Gothic"/>
                <a:cs typeface="Didact Gothic"/>
                <a:sym typeface="Didact Gothic"/>
              </a:defRPr>
            </a:lvl8pPr>
            <a:lvl9pPr marL="4114800" marR="0" lvl="8" indent="-304800" algn="ctr" rtl="0" eaLnBrk="1" hangingPunct="1">
              <a:lnSpc>
                <a:spcPct val="100000"/>
              </a:lnSpc>
              <a:spcBef>
                <a:spcPts val="0"/>
              </a:spcBef>
              <a:spcAft>
                <a:spcPts val="0"/>
              </a:spcAft>
              <a:buClr>
                <a:schemeClr val="dk1"/>
              </a:buClr>
              <a:buSzPts val="1800"/>
              <a:buFont typeface="Didact Gothic"/>
              <a:buNone/>
              <a:defRPr sz="2400" b="0" i="0" u="none" strike="noStrike" cap="none">
                <a:solidFill>
                  <a:schemeClr val="dk1"/>
                </a:solidFill>
                <a:latin typeface="Didact Gothic"/>
                <a:ea typeface="Didact Gothic"/>
                <a:cs typeface="Didact Gothic"/>
                <a:sym typeface="Didact Gothic"/>
              </a:defRPr>
            </a:lvl9pPr>
          </a:lstStyle>
          <a:p>
            <a:pPr algn="ctr"/>
            <a:r>
              <a:rPr lang="en-US" sz="1400" dirty="0" err="1"/>
              <a:t>Zhaochen</a:t>
            </a:r>
            <a:r>
              <a:rPr lang="en-US" sz="1400" dirty="0"/>
              <a:t> Su</a:t>
            </a:r>
            <a:endParaRPr lang="en-US" sz="1400" dirty="0">
              <a:solidFill>
                <a:schemeClr val="accent1"/>
              </a:solidFill>
            </a:endParaRPr>
          </a:p>
        </p:txBody>
      </p:sp>
      <p:pic>
        <p:nvPicPr>
          <p:cNvPr id="15" name="Picture 14" descr="A person standing in front of a window&#10;&#10;Description automatically generated">
            <a:extLst>
              <a:ext uri="{FF2B5EF4-FFF2-40B4-BE49-F238E27FC236}">
                <a16:creationId xmlns:a16="http://schemas.microsoft.com/office/drawing/2014/main" id="{7F9F1DEB-3EAB-E2E9-7A4C-53BC40AB5408}"/>
              </a:ext>
            </a:extLst>
          </p:cNvPr>
          <p:cNvPicPr>
            <a:picLocks noChangeAspect="1"/>
          </p:cNvPicPr>
          <p:nvPr/>
        </p:nvPicPr>
        <p:blipFill>
          <a:blip r:embed="rId6">
            <a:extLst>
              <a:ext uri="{28A0092B-C50C-407E-A947-70E740481C1C}">
                <a14:useLocalDpi xmlns:a14="http://schemas.microsoft.com/office/drawing/2010/main" val="0"/>
              </a:ext>
            </a:extLst>
          </a:blip>
          <a:srcRect l="-1" t="23178" r="32677" b="6494"/>
          <a:stretch/>
        </p:blipFill>
        <p:spPr>
          <a:xfrm>
            <a:off x="3757490" y="1686575"/>
            <a:ext cx="1306281" cy="1528759"/>
          </a:xfrm>
          <a:prstGeom prst="rect">
            <a:avLst/>
          </a:prstGeom>
        </p:spPr>
      </p:pic>
      <p:sp>
        <p:nvSpPr>
          <p:cNvPr id="16" name="Subtitle 2">
            <a:extLst>
              <a:ext uri="{FF2B5EF4-FFF2-40B4-BE49-F238E27FC236}">
                <a16:creationId xmlns:a16="http://schemas.microsoft.com/office/drawing/2014/main" id="{FF9DBF93-6E5B-B2A7-5F86-FBAB99D023EF}"/>
              </a:ext>
            </a:extLst>
          </p:cNvPr>
          <p:cNvSpPr txBox="1">
            <a:spLocks/>
          </p:cNvSpPr>
          <p:nvPr/>
        </p:nvSpPr>
        <p:spPr>
          <a:xfrm>
            <a:off x="3589072" y="3215334"/>
            <a:ext cx="1444199" cy="6058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Didact Gothic"/>
              <a:buNone/>
              <a:defRPr sz="2133" b="0" i="0" u="none" strike="noStrike" cap="none">
                <a:solidFill>
                  <a:schemeClr val="dk1"/>
                </a:solidFill>
                <a:latin typeface="Didact Gothic"/>
                <a:ea typeface="Didact Gothic"/>
                <a:cs typeface="Didact Gothic"/>
                <a:sym typeface="Didact Gothic"/>
              </a:defRPr>
            </a:lvl1pPr>
            <a:lvl2pPr marL="914400" marR="0" lvl="1" indent="-304800" algn="ctr" rtl="0" eaLnBrk="1" hangingPunct="1">
              <a:lnSpc>
                <a:spcPct val="100000"/>
              </a:lnSpc>
              <a:spcBef>
                <a:spcPts val="0"/>
              </a:spcBef>
              <a:spcAft>
                <a:spcPts val="0"/>
              </a:spcAft>
              <a:buClr>
                <a:schemeClr val="dk1"/>
              </a:buClr>
              <a:buSzPts val="1800"/>
              <a:buFont typeface="Didact Gothic"/>
              <a:buNone/>
              <a:defRPr sz="2400" b="0" i="0" u="none" strike="noStrike" cap="none">
                <a:solidFill>
                  <a:schemeClr val="dk1"/>
                </a:solidFill>
                <a:latin typeface="Didact Gothic"/>
                <a:ea typeface="Didact Gothic"/>
                <a:cs typeface="Didact Gothic"/>
                <a:sym typeface="Didact Gothic"/>
              </a:defRPr>
            </a:lvl2pPr>
            <a:lvl3pPr marL="1371600" marR="0" lvl="2" indent="-304800" algn="ctr" rtl="0" eaLnBrk="1" hangingPunct="1">
              <a:lnSpc>
                <a:spcPct val="100000"/>
              </a:lnSpc>
              <a:spcBef>
                <a:spcPts val="0"/>
              </a:spcBef>
              <a:spcAft>
                <a:spcPts val="0"/>
              </a:spcAft>
              <a:buClr>
                <a:schemeClr val="dk1"/>
              </a:buClr>
              <a:buSzPts val="1800"/>
              <a:buFont typeface="Didact Gothic"/>
              <a:buNone/>
              <a:defRPr sz="2400" b="0" i="0" u="none" strike="noStrike" cap="none">
                <a:solidFill>
                  <a:schemeClr val="dk1"/>
                </a:solidFill>
                <a:latin typeface="Didact Gothic"/>
                <a:ea typeface="Didact Gothic"/>
                <a:cs typeface="Didact Gothic"/>
                <a:sym typeface="Didact Gothic"/>
              </a:defRPr>
            </a:lvl3pPr>
            <a:lvl4pPr marL="1828800" marR="0" lvl="3" indent="-304800" algn="ctr" rtl="0" eaLnBrk="1" hangingPunct="1">
              <a:lnSpc>
                <a:spcPct val="100000"/>
              </a:lnSpc>
              <a:spcBef>
                <a:spcPts val="0"/>
              </a:spcBef>
              <a:spcAft>
                <a:spcPts val="0"/>
              </a:spcAft>
              <a:buClr>
                <a:schemeClr val="dk1"/>
              </a:buClr>
              <a:buSzPts val="1800"/>
              <a:buFont typeface="Didact Gothic"/>
              <a:buNone/>
              <a:defRPr sz="2400" b="0" i="0" u="none" strike="noStrike" cap="none">
                <a:solidFill>
                  <a:schemeClr val="dk1"/>
                </a:solidFill>
                <a:latin typeface="Didact Gothic"/>
                <a:ea typeface="Didact Gothic"/>
                <a:cs typeface="Didact Gothic"/>
                <a:sym typeface="Didact Gothic"/>
              </a:defRPr>
            </a:lvl4pPr>
            <a:lvl5pPr marL="2286000" marR="0" lvl="4" indent="-304800" algn="ctr" rtl="0" eaLnBrk="1" hangingPunct="1">
              <a:lnSpc>
                <a:spcPct val="100000"/>
              </a:lnSpc>
              <a:spcBef>
                <a:spcPts val="0"/>
              </a:spcBef>
              <a:spcAft>
                <a:spcPts val="0"/>
              </a:spcAft>
              <a:buClr>
                <a:schemeClr val="dk1"/>
              </a:buClr>
              <a:buSzPts val="1800"/>
              <a:buFont typeface="Didact Gothic"/>
              <a:buNone/>
              <a:defRPr sz="2400" b="0" i="0" u="none" strike="noStrike" cap="none">
                <a:solidFill>
                  <a:schemeClr val="dk1"/>
                </a:solidFill>
                <a:latin typeface="Didact Gothic"/>
                <a:ea typeface="Didact Gothic"/>
                <a:cs typeface="Didact Gothic"/>
                <a:sym typeface="Didact Gothic"/>
              </a:defRPr>
            </a:lvl5pPr>
            <a:lvl6pPr marL="2743200" marR="0" lvl="5" indent="-304800" algn="ctr" rtl="0" eaLnBrk="1" hangingPunct="1">
              <a:lnSpc>
                <a:spcPct val="100000"/>
              </a:lnSpc>
              <a:spcBef>
                <a:spcPts val="0"/>
              </a:spcBef>
              <a:spcAft>
                <a:spcPts val="0"/>
              </a:spcAft>
              <a:buClr>
                <a:schemeClr val="dk1"/>
              </a:buClr>
              <a:buSzPts val="1800"/>
              <a:buFont typeface="Didact Gothic"/>
              <a:buNone/>
              <a:defRPr sz="2400" b="0" i="0" u="none" strike="noStrike" cap="none">
                <a:solidFill>
                  <a:schemeClr val="dk1"/>
                </a:solidFill>
                <a:latin typeface="Didact Gothic"/>
                <a:ea typeface="Didact Gothic"/>
                <a:cs typeface="Didact Gothic"/>
                <a:sym typeface="Didact Gothic"/>
              </a:defRPr>
            </a:lvl6pPr>
            <a:lvl7pPr marL="3200400" marR="0" lvl="6" indent="-304800" algn="ctr" rtl="0" eaLnBrk="1" hangingPunct="1">
              <a:lnSpc>
                <a:spcPct val="100000"/>
              </a:lnSpc>
              <a:spcBef>
                <a:spcPts val="0"/>
              </a:spcBef>
              <a:spcAft>
                <a:spcPts val="0"/>
              </a:spcAft>
              <a:buClr>
                <a:schemeClr val="dk1"/>
              </a:buClr>
              <a:buSzPts val="1800"/>
              <a:buFont typeface="Didact Gothic"/>
              <a:buNone/>
              <a:defRPr sz="2400" b="0" i="0" u="none" strike="noStrike" cap="none">
                <a:solidFill>
                  <a:schemeClr val="dk1"/>
                </a:solidFill>
                <a:latin typeface="Didact Gothic"/>
                <a:ea typeface="Didact Gothic"/>
                <a:cs typeface="Didact Gothic"/>
                <a:sym typeface="Didact Gothic"/>
              </a:defRPr>
            </a:lvl7pPr>
            <a:lvl8pPr marL="3657600" marR="0" lvl="7" indent="-304800" algn="ctr" rtl="0" eaLnBrk="1" hangingPunct="1">
              <a:lnSpc>
                <a:spcPct val="100000"/>
              </a:lnSpc>
              <a:spcBef>
                <a:spcPts val="0"/>
              </a:spcBef>
              <a:spcAft>
                <a:spcPts val="0"/>
              </a:spcAft>
              <a:buClr>
                <a:schemeClr val="dk1"/>
              </a:buClr>
              <a:buSzPts val="1800"/>
              <a:buFont typeface="Didact Gothic"/>
              <a:buNone/>
              <a:defRPr sz="2400" b="0" i="0" u="none" strike="noStrike" cap="none">
                <a:solidFill>
                  <a:schemeClr val="dk1"/>
                </a:solidFill>
                <a:latin typeface="Didact Gothic"/>
                <a:ea typeface="Didact Gothic"/>
                <a:cs typeface="Didact Gothic"/>
                <a:sym typeface="Didact Gothic"/>
              </a:defRPr>
            </a:lvl8pPr>
            <a:lvl9pPr marL="4114800" marR="0" lvl="8" indent="-304800" algn="ctr" rtl="0" eaLnBrk="1" hangingPunct="1">
              <a:lnSpc>
                <a:spcPct val="100000"/>
              </a:lnSpc>
              <a:spcBef>
                <a:spcPts val="0"/>
              </a:spcBef>
              <a:spcAft>
                <a:spcPts val="0"/>
              </a:spcAft>
              <a:buClr>
                <a:schemeClr val="dk1"/>
              </a:buClr>
              <a:buSzPts val="1800"/>
              <a:buFont typeface="Didact Gothic"/>
              <a:buNone/>
              <a:defRPr sz="2400" b="0" i="0" u="none" strike="noStrike" cap="none">
                <a:solidFill>
                  <a:schemeClr val="dk1"/>
                </a:solidFill>
                <a:latin typeface="Didact Gothic"/>
                <a:ea typeface="Didact Gothic"/>
                <a:cs typeface="Didact Gothic"/>
                <a:sym typeface="Didact Gothic"/>
              </a:defRPr>
            </a:lvl9pPr>
          </a:lstStyle>
          <a:p>
            <a:pPr algn="ctr"/>
            <a:r>
              <a:rPr lang="en-US" sz="1400" dirty="0" err="1"/>
              <a:t>Zhitao</a:t>
            </a:r>
            <a:r>
              <a:rPr lang="en-US" sz="1400" dirty="0"/>
              <a:t> He</a:t>
            </a:r>
            <a:endParaRPr lang="en-US" sz="1400" dirty="0">
              <a:solidFill>
                <a:schemeClr val="accent1"/>
              </a:solidFill>
            </a:endParaRPr>
          </a:p>
        </p:txBody>
      </p:sp>
      <p:sp>
        <p:nvSpPr>
          <p:cNvPr id="19" name="Subtitle 2">
            <a:extLst>
              <a:ext uri="{FF2B5EF4-FFF2-40B4-BE49-F238E27FC236}">
                <a16:creationId xmlns:a16="http://schemas.microsoft.com/office/drawing/2014/main" id="{44701C2B-5D16-CD09-EA2A-45993592EDCF}"/>
              </a:ext>
            </a:extLst>
          </p:cNvPr>
          <p:cNvSpPr txBox="1">
            <a:spLocks/>
          </p:cNvSpPr>
          <p:nvPr/>
        </p:nvSpPr>
        <p:spPr>
          <a:xfrm>
            <a:off x="8977057" y="5127263"/>
            <a:ext cx="1444199" cy="6058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Didact Gothic"/>
              <a:buNone/>
              <a:defRPr sz="2133" b="0" i="0" u="none" strike="noStrike" cap="none">
                <a:solidFill>
                  <a:schemeClr val="dk1"/>
                </a:solidFill>
                <a:latin typeface="Didact Gothic"/>
                <a:ea typeface="Didact Gothic"/>
                <a:cs typeface="Didact Gothic"/>
                <a:sym typeface="Didact Gothic"/>
              </a:defRPr>
            </a:lvl1pPr>
            <a:lvl2pPr marL="914400" marR="0" lvl="1" indent="-304800" algn="ctr" rtl="0" eaLnBrk="1" hangingPunct="1">
              <a:lnSpc>
                <a:spcPct val="100000"/>
              </a:lnSpc>
              <a:spcBef>
                <a:spcPts val="0"/>
              </a:spcBef>
              <a:spcAft>
                <a:spcPts val="0"/>
              </a:spcAft>
              <a:buClr>
                <a:schemeClr val="dk1"/>
              </a:buClr>
              <a:buSzPts val="1800"/>
              <a:buFont typeface="Didact Gothic"/>
              <a:buNone/>
              <a:defRPr sz="2400" b="0" i="0" u="none" strike="noStrike" cap="none">
                <a:solidFill>
                  <a:schemeClr val="dk1"/>
                </a:solidFill>
                <a:latin typeface="Didact Gothic"/>
                <a:ea typeface="Didact Gothic"/>
                <a:cs typeface="Didact Gothic"/>
                <a:sym typeface="Didact Gothic"/>
              </a:defRPr>
            </a:lvl2pPr>
            <a:lvl3pPr marL="1371600" marR="0" lvl="2" indent="-304800" algn="ctr" rtl="0" eaLnBrk="1" hangingPunct="1">
              <a:lnSpc>
                <a:spcPct val="100000"/>
              </a:lnSpc>
              <a:spcBef>
                <a:spcPts val="0"/>
              </a:spcBef>
              <a:spcAft>
                <a:spcPts val="0"/>
              </a:spcAft>
              <a:buClr>
                <a:schemeClr val="dk1"/>
              </a:buClr>
              <a:buSzPts val="1800"/>
              <a:buFont typeface="Didact Gothic"/>
              <a:buNone/>
              <a:defRPr sz="2400" b="0" i="0" u="none" strike="noStrike" cap="none">
                <a:solidFill>
                  <a:schemeClr val="dk1"/>
                </a:solidFill>
                <a:latin typeface="Didact Gothic"/>
                <a:ea typeface="Didact Gothic"/>
                <a:cs typeface="Didact Gothic"/>
                <a:sym typeface="Didact Gothic"/>
              </a:defRPr>
            </a:lvl3pPr>
            <a:lvl4pPr marL="1828800" marR="0" lvl="3" indent="-304800" algn="ctr" rtl="0" eaLnBrk="1" hangingPunct="1">
              <a:lnSpc>
                <a:spcPct val="100000"/>
              </a:lnSpc>
              <a:spcBef>
                <a:spcPts val="0"/>
              </a:spcBef>
              <a:spcAft>
                <a:spcPts val="0"/>
              </a:spcAft>
              <a:buClr>
                <a:schemeClr val="dk1"/>
              </a:buClr>
              <a:buSzPts val="1800"/>
              <a:buFont typeface="Didact Gothic"/>
              <a:buNone/>
              <a:defRPr sz="2400" b="0" i="0" u="none" strike="noStrike" cap="none">
                <a:solidFill>
                  <a:schemeClr val="dk1"/>
                </a:solidFill>
                <a:latin typeface="Didact Gothic"/>
                <a:ea typeface="Didact Gothic"/>
                <a:cs typeface="Didact Gothic"/>
                <a:sym typeface="Didact Gothic"/>
              </a:defRPr>
            </a:lvl4pPr>
            <a:lvl5pPr marL="2286000" marR="0" lvl="4" indent="-304800" algn="ctr" rtl="0" eaLnBrk="1" hangingPunct="1">
              <a:lnSpc>
                <a:spcPct val="100000"/>
              </a:lnSpc>
              <a:spcBef>
                <a:spcPts val="0"/>
              </a:spcBef>
              <a:spcAft>
                <a:spcPts val="0"/>
              </a:spcAft>
              <a:buClr>
                <a:schemeClr val="dk1"/>
              </a:buClr>
              <a:buSzPts val="1800"/>
              <a:buFont typeface="Didact Gothic"/>
              <a:buNone/>
              <a:defRPr sz="2400" b="0" i="0" u="none" strike="noStrike" cap="none">
                <a:solidFill>
                  <a:schemeClr val="dk1"/>
                </a:solidFill>
                <a:latin typeface="Didact Gothic"/>
                <a:ea typeface="Didact Gothic"/>
                <a:cs typeface="Didact Gothic"/>
                <a:sym typeface="Didact Gothic"/>
              </a:defRPr>
            </a:lvl5pPr>
            <a:lvl6pPr marL="2743200" marR="0" lvl="5" indent="-304800" algn="ctr" rtl="0" eaLnBrk="1" hangingPunct="1">
              <a:lnSpc>
                <a:spcPct val="100000"/>
              </a:lnSpc>
              <a:spcBef>
                <a:spcPts val="0"/>
              </a:spcBef>
              <a:spcAft>
                <a:spcPts val="0"/>
              </a:spcAft>
              <a:buClr>
                <a:schemeClr val="dk1"/>
              </a:buClr>
              <a:buSzPts val="1800"/>
              <a:buFont typeface="Didact Gothic"/>
              <a:buNone/>
              <a:defRPr sz="2400" b="0" i="0" u="none" strike="noStrike" cap="none">
                <a:solidFill>
                  <a:schemeClr val="dk1"/>
                </a:solidFill>
                <a:latin typeface="Didact Gothic"/>
                <a:ea typeface="Didact Gothic"/>
                <a:cs typeface="Didact Gothic"/>
                <a:sym typeface="Didact Gothic"/>
              </a:defRPr>
            </a:lvl6pPr>
            <a:lvl7pPr marL="3200400" marR="0" lvl="6" indent="-304800" algn="ctr" rtl="0" eaLnBrk="1" hangingPunct="1">
              <a:lnSpc>
                <a:spcPct val="100000"/>
              </a:lnSpc>
              <a:spcBef>
                <a:spcPts val="0"/>
              </a:spcBef>
              <a:spcAft>
                <a:spcPts val="0"/>
              </a:spcAft>
              <a:buClr>
                <a:schemeClr val="dk1"/>
              </a:buClr>
              <a:buSzPts val="1800"/>
              <a:buFont typeface="Didact Gothic"/>
              <a:buNone/>
              <a:defRPr sz="2400" b="0" i="0" u="none" strike="noStrike" cap="none">
                <a:solidFill>
                  <a:schemeClr val="dk1"/>
                </a:solidFill>
                <a:latin typeface="Didact Gothic"/>
                <a:ea typeface="Didact Gothic"/>
                <a:cs typeface="Didact Gothic"/>
                <a:sym typeface="Didact Gothic"/>
              </a:defRPr>
            </a:lvl7pPr>
            <a:lvl8pPr marL="3657600" marR="0" lvl="7" indent="-304800" algn="ctr" rtl="0" eaLnBrk="1" hangingPunct="1">
              <a:lnSpc>
                <a:spcPct val="100000"/>
              </a:lnSpc>
              <a:spcBef>
                <a:spcPts val="0"/>
              </a:spcBef>
              <a:spcAft>
                <a:spcPts val="0"/>
              </a:spcAft>
              <a:buClr>
                <a:schemeClr val="dk1"/>
              </a:buClr>
              <a:buSzPts val="1800"/>
              <a:buFont typeface="Didact Gothic"/>
              <a:buNone/>
              <a:defRPr sz="2400" b="0" i="0" u="none" strike="noStrike" cap="none">
                <a:solidFill>
                  <a:schemeClr val="dk1"/>
                </a:solidFill>
                <a:latin typeface="Didact Gothic"/>
                <a:ea typeface="Didact Gothic"/>
                <a:cs typeface="Didact Gothic"/>
                <a:sym typeface="Didact Gothic"/>
              </a:defRPr>
            </a:lvl8pPr>
            <a:lvl9pPr marL="4114800" marR="0" lvl="8" indent="-304800" algn="ctr" rtl="0" eaLnBrk="1" hangingPunct="1">
              <a:lnSpc>
                <a:spcPct val="100000"/>
              </a:lnSpc>
              <a:spcBef>
                <a:spcPts val="0"/>
              </a:spcBef>
              <a:spcAft>
                <a:spcPts val="0"/>
              </a:spcAft>
              <a:buClr>
                <a:schemeClr val="dk1"/>
              </a:buClr>
              <a:buSzPts val="1800"/>
              <a:buFont typeface="Didact Gothic"/>
              <a:buNone/>
              <a:defRPr sz="2400" b="0" i="0" u="none" strike="noStrike" cap="none">
                <a:solidFill>
                  <a:schemeClr val="dk1"/>
                </a:solidFill>
                <a:latin typeface="Didact Gothic"/>
                <a:ea typeface="Didact Gothic"/>
                <a:cs typeface="Didact Gothic"/>
                <a:sym typeface="Didact Gothic"/>
              </a:defRPr>
            </a:lvl9pPr>
          </a:lstStyle>
          <a:p>
            <a:pPr algn="ctr"/>
            <a:r>
              <a:rPr lang="en-US" sz="1400" dirty="0" err="1"/>
              <a:t>Xinyu</a:t>
            </a:r>
            <a:r>
              <a:rPr lang="en-US" sz="1400" dirty="0"/>
              <a:t> </a:t>
            </a:r>
            <a:r>
              <a:rPr lang="en-US" sz="1400" dirty="0" err="1"/>
              <a:t>Geng</a:t>
            </a:r>
            <a:endParaRPr lang="en-US" sz="1400" dirty="0">
              <a:solidFill>
                <a:schemeClr val="accent1"/>
              </a:solidFill>
            </a:endParaRPr>
          </a:p>
        </p:txBody>
      </p:sp>
      <p:pic>
        <p:nvPicPr>
          <p:cNvPr id="14" name="Picture 4" descr="ACM CHI 2026 – Barcelona">
            <a:extLst>
              <a:ext uri="{FF2B5EF4-FFF2-40B4-BE49-F238E27FC236}">
                <a16:creationId xmlns:a16="http://schemas.microsoft.com/office/drawing/2014/main" id="{D3AF635B-FB54-6695-14BA-7A8AC08FCE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93865" y="2056955"/>
            <a:ext cx="934965" cy="41864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International Conference on Learning ...">
            <a:extLst>
              <a:ext uri="{FF2B5EF4-FFF2-40B4-BE49-F238E27FC236}">
                <a16:creationId xmlns:a16="http://schemas.microsoft.com/office/drawing/2014/main" id="{4F0CC005-4DE4-6F9F-3C7F-2DA5FE77C9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74916" y="569817"/>
            <a:ext cx="2082490" cy="67654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Artificial Intelligence">
            <a:extLst>
              <a:ext uri="{FF2B5EF4-FFF2-40B4-BE49-F238E27FC236}">
                <a16:creationId xmlns:a16="http://schemas.microsoft.com/office/drawing/2014/main" id="{F46A30B6-E30C-FAAF-777E-EFF4C1CDF4A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194038" y="2479047"/>
            <a:ext cx="947163" cy="67654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descr="EMNLP 2025 on X: &quot;Thank you to all on ...">
            <a:extLst>
              <a:ext uri="{FF2B5EF4-FFF2-40B4-BE49-F238E27FC236}">
                <a16:creationId xmlns:a16="http://schemas.microsoft.com/office/drawing/2014/main" id="{7EC7F01F-6A84-7D08-9ED6-5120B0F95BA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64720"/>
          <a:stretch/>
        </p:blipFill>
        <p:spPr bwMode="auto">
          <a:xfrm>
            <a:off x="11036177" y="1381602"/>
            <a:ext cx="403945" cy="401794"/>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98E2AE5B-4980-26D3-0F6D-783833286504}"/>
              </a:ext>
            </a:extLst>
          </p:cNvPr>
          <p:cNvSpPr txBox="1"/>
          <p:nvPr/>
        </p:nvSpPr>
        <p:spPr>
          <a:xfrm>
            <a:off x="11762948" y="6370250"/>
            <a:ext cx="459178" cy="369332"/>
          </a:xfrm>
          <a:prstGeom prst="rect">
            <a:avLst/>
          </a:prstGeom>
          <a:noFill/>
        </p:spPr>
        <p:txBody>
          <a:bodyPr wrap="square">
            <a:spAutoFit/>
          </a:bodyPr>
          <a:lstStyle/>
          <a:p>
            <a:r>
              <a:rPr lang="en-US" dirty="0"/>
              <a:t>10</a:t>
            </a:r>
          </a:p>
        </p:txBody>
      </p:sp>
      <p:pic>
        <p:nvPicPr>
          <p:cNvPr id="1049" name="Picture 6" descr="Profile for Rui Min">
            <a:extLst>
              <a:ext uri="{FF2B5EF4-FFF2-40B4-BE49-F238E27FC236}">
                <a16:creationId xmlns:a16="http://schemas.microsoft.com/office/drawing/2014/main" id="{94A72C70-BC2D-2A36-3A6B-CDDA98F16090}"/>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2801" t="16562" r="17334" b="10703"/>
          <a:stretch/>
        </p:blipFill>
        <p:spPr bwMode="auto">
          <a:xfrm>
            <a:off x="6299202" y="3822443"/>
            <a:ext cx="1129715" cy="1286701"/>
          </a:xfrm>
          <a:prstGeom prst="rect">
            <a:avLst/>
          </a:prstGeom>
          <a:noFill/>
          <a:extLst>
            <a:ext uri="{909E8E84-426E-40DD-AFC4-6F175D3DCCD1}">
              <a14:hiddenFill xmlns:a14="http://schemas.microsoft.com/office/drawing/2010/main">
                <a:solidFill>
                  <a:srgbClr val="FFFFFF"/>
                </a:solidFill>
              </a14:hiddenFill>
            </a:ext>
          </a:extLst>
        </p:spPr>
      </p:pic>
      <p:sp>
        <p:nvSpPr>
          <p:cNvPr id="1050" name="Subtitle 2">
            <a:extLst>
              <a:ext uri="{FF2B5EF4-FFF2-40B4-BE49-F238E27FC236}">
                <a16:creationId xmlns:a16="http://schemas.microsoft.com/office/drawing/2014/main" id="{CA52E144-70B4-4774-65D0-D23F0C098629}"/>
              </a:ext>
            </a:extLst>
          </p:cNvPr>
          <p:cNvSpPr txBox="1">
            <a:spLocks/>
          </p:cNvSpPr>
          <p:nvPr/>
        </p:nvSpPr>
        <p:spPr>
          <a:xfrm>
            <a:off x="5998673" y="5105401"/>
            <a:ext cx="1602456" cy="6058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Didact Gothic"/>
              <a:buNone/>
              <a:defRPr sz="2133" b="0" i="0" u="none" strike="noStrike" cap="none">
                <a:solidFill>
                  <a:schemeClr val="dk1"/>
                </a:solidFill>
                <a:latin typeface="Didact Gothic"/>
                <a:ea typeface="Didact Gothic"/>
                <a:cs typeface="Didact Gothic"/>
                <a:sym typeface="Didact Gothic"/>
              </a:defRPr>
            </a:lvl1pPr>
            <a:lvl2pPr marL="914400" marR="0" lvl="1" indent="-304800" algn="ctr" rtl="0" eaLnBrk="1" hangingPunct="1">
              <a:lnSpc>
                <a:spcPct val="100000"/>
              </a:lnSpc>
              <a:spcBef>
                <a:spcPts val="0"/>
              </a:spcBef>
              <a:spcAft>
                <a:spcPts val="0"/>
              </a:spcAft>
              <a:buClr>
                <a:schemeClr val="dk1"/>
              </a:buClr>
              <a:buSzPts val="1800"/>
              <a:buFont typeface="Didact Gothic"/>
              <a:buNone/>
              <a:defRPr sz="2400" b="0" i="0" u="none" strike="noStrike" cap="none">
                <a:solidFill>
                  <a:schemeClr val="dk1"/>
                </a:solidFill>
                <a:latin typeface="Didact Gothic"/>
                <a:ea typeface="Didact Gothic"/>
                <a:cs typeface="Didact Gothic"/>
                <a:sym typeface="Didact Gothic"/>
              </a:defRPr>
            </a:lvl2pPr>
            <a:lvl3pPr marL="1371600" marR="0" lvl="2" indent="-304800" algn="ctr" rtl="0" eaLnBrk="1" hangingPunct="1">
              <a:lnSpc>
                <a:spcPct val="100000"/>
              </a:lnSpc>
              <a:spcBef>
                <a:spcPts val="0"/>
              </a:spcBef>
              <a:spcAft>
                <a:spcPts val="0"/>
              </a:spcAft>
              <a:buClr>
                <a:schemeClr val="dk1"/>
              </a:buClr>
              <a:buSzPts val="1800"/>
              <a:buFont typeface="Didact Gothic"/>
              <a:buNone/>
              <a:defRPr sz="2400" b="0" i="0" u="none" strike="noStrike" cap="none">
                <a:solidFill>
                  <a:schemeClr val="dk1"/>
                </a:solidFill>
                <a:latin typeface="Didact Gothic"/>
                <a:ea typeface="Didact Gothic"/>
                <a:cs typeface="Didact Gothic"/>
                <a:sym typeface="Didact Gothic"/>
              </a:defRPr>
            </a:lvl3pPr>
            <a:lvl4pPr marL="1828800" marR="0" lvl="3" indent="-304800" algn="ctr" rtl="0" eaLnBrk="1" hangingPunct="1">
              <a:lnSpc>
                <a:spcPct val="100000"/>
              </a:lnSpc>
              <a:spcBef>
                <a:spcPts val="0"/>
              </a:spcBef>
              <a:spcAft>
                <a:spcPts val="0"/>
              </a:spcAft>
              <a:buClr>
                <a:schemeClr val="dk1"/>
              </a:buClr>
              <a:buSzPts val="1800"/>
              <a:buFont typeface="Didact Gothic"/>
              <a:buNone/>
              <a:defRPr sz="2400" b="0" i="0" u="none" strike="noStrike" cap="none">
                <a:solidFill>
                  <a:schemeClr val="dk1"/>
                </a:solidFill>
                <a:latin typeface="Didact Gothic"/>
                <a:ea typeface="Didact Gothic"/>
                <a:cs typeface="Didact Gothic"/>
                <a:sym typeface="Didact Gothic"/>
              </a:defRPr>
            </a:lvl4pPr>
            <a:lvl5pPr marL="2286000" marR="0" lvl="4" indent="-304800" algn="ctr" rtl="0" eaLnBrk="1" hangingPunct="1">
              <a:lnSpc>
                <a:spcPct val="100000"/>
              </a:lnSpc>
              <a:spcBef>
                <a:spcPts val="0"/>
              </a:spcBef>
              <a:spcAft>
                <a:spcPts val="0"/>
              </a:spcAft>
              <a:buClr>
                <a:schemeClr val="dk1"/>
              </a:buClr>
              <a:buSzPts val="1800"/>
              <a:buFont typeface="Didact Gothic"/>
              <a:buNone/>
              <a:defRPr sz="2400" b="0" i="0" u="none" strike="noStrike" cap="none">
                <a:solidFill>
                  <a:schemeClr val="dk1"/>
                </a:solidFill>
                <a:latin typeface="Didact Gothic"/>
                <a:ea typeface="Didact Gothic"/>
                <a:cs typeface="Didact Gothic"/>
                <a:sym typeface="Didact Gothic"/>
              </a:defRPr>
            </a:lvl5pPr>
            <a:lvl6pPr marL="2743200" marR="0" lvl="5" indent="-304800" algn="ctr" rtl="0" eaLnBrk="1" hangingPunct="1">
              <a:lnSpc>
                <a:spcPct val="100000"/>
              </a:lnSpc>
              <a:spcBef>
                <a:spcPts val="0"/>
              </a:spcBef>
              <a:spcAft>
                <a:spcPts val="0"/>
              </a:spcAft>
              <a:buClr>
                <a:schemeClr val="dk1"/>
              </a:buClr>
              <a:buSzPts val="1800"/>
              <a:buFont typeface="Didact Gothic"/>
              <a:buNone/>
              <a:defRPr sz="2400" b="0" i="0" u="none" strike="noStrike" cap="none">
                <a:solidFill>
                  <a:schemeClr val="dk1"/>
                </a:solidFill>
                <a:latin typeface="Didact Gothic"/>
                <a:ea typeface="Didact Gothic"/>
                <a:cs typeface="Didact Gothic"/>
                <a:sym typeface="Didact Gothic"/>
              </a:defRPr>
            </a:lvl6pPr>
            <a:lvl7pPr marL="3200400" marR="0" lvl="6" indent="-304800" algn="ctr" rtl="0" eaLnBrk="1" hangingPunct="1">
              <a:lnSpc>
                <a:spcPct val="100000"/>
              </a:lnSpc>
              <a:spcBef>
                <a:spcPts val="0"/>
              </a:spcBef>
              <a:spcAft>
                <a:spcPts val="0"/>
              </a:spcAft>
              <a:buClr>
                <a:schemeClr val="dk1"/>
              </a:buClr>
              <a:buSzPts val="1800"/>
              <a:buFont typeface="Didact Gothic"/>
              <a:buNone/>
              <a:defRPr sz="2400" b="0" i="0" u="none" strike="noStrike" cap="none">
                <a:solidFill>
                  <a:schemeClr val="dk1"/>
                </a:solidFill>
                <a:latin typeface="Didact Gothic"/>
                <a:ea typeface="Didact Gothic"/>
                <a:cs typeface="Didact Gothic"/>
                <a:sym typeface="Didact Gothic"/>
              </a:defRPr>
            </a:lvl7pPr>
            <a:lvl8pPr marL="3657600" marR="0" lvl="7" indent="-304800" algn="ctr" rtl="0" eaLnBrk="1" hangingPunct="1">
              <a:lnSpc>
                <a:spcPct val="100000"/>
              </a:lnSpc>
              <a:spcBef>
                <a:spcPts val="0"/>
              </a:spcBef>
              <a:spcAft>
                <a:spcPts val="0"/>
              </a:spcAft>
              <a:buClr>
                <a:schemeClr val="dk1"/>
              </a:buClr>
              <a:buSzPts val="1800"/>
              <a:buFont typeface="Didact Gothic"/>
              <a:buNone/>
              <a:defRPr sz="2400" b="0" i="0" u="none" strike="noStrike" cap="none">
                <a:solidFill>
                  <a:schemeClr val="dk1"/>
                </a:solidFill>
                <a:latin typeface="Didact Gothic"/>
                <a:ea typeface="Didact Gothic"/>
                <a:cs typeface="Didact Gothic"/>
                <a:sym typeface="Didact Gothic"/>
              </a:defRPr>
            </a:lvl8pPr>
            <a:lvl9pPr marL="4114800" marR="0" lvl="8" indent="-304800" algn="ctr" rtl="0" eaLnBrk="1" hangingPunct="1">
              <a:lnSpc>
                <a:spcPct val="100000"/>
              </a:lnSpc>
              <a:spcBef>
                <a:spcPts val="0"/>
              </a:spcBef>
              <a:spcAft>
                <a:spcPts val="0"/>
              </a:spcAft>
              <a:buClr>
                <a:schemeClr val="dk1"/>
              </a:buClr>
              <a:buSzPts val="1800"/>
              <a:buFont typeface="Didact Gothic"/>
              <a:buNone/>
              <a:defRPr sz="2400" b="0" i="0" u="none" strike="noStrike" cap="none">
                <a:solidFill>
                  <a:schemeClr val="dk1"/>
                </a:solidFill>
                <a:latin typeface="Didact Gothic"/>
                <a:ea typeface="Didact Gothic"/>
                <a:cs typeface="Didact Gothic"/>
                <a:sym typeface="Didact Gothic"/>
              </a:defRPr>
            </a:lvl9pPr>
          </a:lstStyle>
          <a:p>
            <a:pPr algn="ctr"/>
            <a:r>
              <a:rPr lang="en-US" sz="1400" dirty="0"/>
              <a:t>Rui Min</a:t>
            </a:r>
            <a:endParaRPr lang="en-US" sz="1400" dirty="0">
              <a:solidFill>
                <a:schemeClr val="accent1"/>
              </a:solidFill>
            </a:endParaRPr>
          </a:p>
        </p:txBody>
      </p:sp>
      <p:pic>
        <p:nvPicPr>
          <p:cNvPr id="1052" name="Picture 8" descr="Profile for Yuchen Huang">
            <a:extLst>
              <a:ext uri="{FF2B5EF4-FFF2-40B4-BE49-F238E27FC236}">
                <a16:creationId xmlns:a16="http://schemas.microsoft.com/office/drawing/2014/main" id="{1D65758C-2942-2C49-DD4C-D214B3F434FF}"/>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8206"/>
          <a:stretch/>
        </p:blipFill>
        <p:spPr bwMode="auto">
          <a:xfrm>
            <a:off x="7777325" y="3834294"/>
            <a:ext cx="1061877" cy="1279864"/>
          </a:xfrm>
          <a:prstGeom prst="rect">
            <a:avLst/>
          </a:prstGeom>
          <a:noFill/>
          <a:extLst>
            <a:ext uri="{909E8E84-426E-40DD-AFC4-6F175D3DCCD1}">
              <a14:hiddenFill xmlns:a14="http://schemas.microsoft.com/office/drawing/2010/main">
                <a:solidFill>
                  <a:srgbClr val="FFFFFF"/>
                </a:solidFill>
              </a14:hiddenFill>
            </a:ext>
          </a:extLst>
        </p:spPr>
      </p:pic>
      <p:sp>
        <p:nvSpPr>
          <p:cNvPr id="1053" name="Subtitle 2">
            <a:extLst>
              <a:ext uri="{FF2B5EF4-FFF2-40B4-BE49-F238E27FC236}">
                <a16:creationId xmlns:a16="http://schemas.microsoft.com/office/drawing/2014/main" id="{7A6DBE85-3914-5614-2676-4C84634D3C5E}"/>
              </a:ext>
            </a:extLst>
          </p:cNvPr>
          <p:cNvSpPr txBox="1">
            <a:spLocks/>
          </p:cNvSpPr>
          <p:nvPr/>
        </p:nvSpPr>
        <p:spPr>
          <a:xfrm>
            <a:off x="7540945" y="5092277"/>
            <a:ext cx="1444199" cy="6058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Didact Gothic"/>
              <a:buNone/>
              <a:defRPr sz="2133" b="0" i="0" u="none" strike="noStrike" cap="none">
                <a:solidFill>
                  <a:schemeClr val="dk1"/>
                </a:solidFill>
                <a:latin typeface="Didact Gothic"/>
                <a:ea typeface="Didact Gothic"/>
                <a:cs typeface="Didact Gothic"/>
                <a:sym typeface="Didact Gothic"/>
              </a:defRPr>
            </a:lvl1pPr>
            <a:lvl2pPr marL="914400" marR="0" lvl="1" indent="-304800" algn="ctr" rtl="0" eaLnBrk="1" hangingPunct="1">
              <a:lnSpc>
                <a:spcPct val="100000"/>
              </a:lnSpc>
              <a:spcBef>
                <a:spcPts val="0"/>
              </a:spcBef>
              <a:spcAft>
                <a:spcPts val="0"/>
              </a:spcAft>
              <a:buClr>
                <a:schemeClr val="dk1"/>
              </a:buClr>
              <a:buSzPts val="1800"/>
              <a:buFont typeface="Didact Gothic"/>
              <a:buNone/>
              <a:defRPr sz="2400" b="0" i="0" u="none" strike="noStrike" cap="none">
                <a:solidFill>
                  <a:schemeClr val="dk1"/>
                </a:solidFill>
                <a:latin typeface="Didact Gothic"/>
                <a:ea typeface="Didact Gothic"/>
                <a:cs typeface="Didact Gothic"/>
                <a:sym typeface="Didact Gothic"/>
              </a:defRPr>
            </a:lvl2pPr>
            <a:lvl3pPr marL="1371600" marR="0" lvl="2" indent="-304800" algn="ctr" rtl="0" eaLnBrk="1" hangingPunct="1">
              <a:lnSpc>
                <a:spcPct val="100000"/>
              </a:lnSpc>
              <a:spcBef>
                <a:spcPts val="0"/>
              </a:spcBef>
              <a:spcAft>
                <a:spcPts val="0"/>
              </a:spcAft>
              <a:buClr>
                <a:schemeClr val="dk1"/>
              </a:buClr>
              <a:buSzPts val="1800"/>
              <a:buFont typeface="Didact Gothic"/>
              <a:buNone/>
              <a:defRPr sz="2400" b="0" i="0" u="none" strike="noStrike" cap="none">
                <a:solidFill>
                  <a:schemeClr val="dk1"/>
                </a:solidFill>
                <a:latin typeface="Didact Gothic"/>
                <a:ea typeface="Didact Gothic"/>
                <a:cs typeface="Didact Gothic"/>
                <a:sym typeface="Didact Gothic"/>
              </a:defRPr>
            </a:lvl3pPr>
            <a:lvl4pPr marL="1828800" marR="0" lvl="3" indent="-304800" algn="ctr" rtl="0" eaLnBrk="1" hangingPunct="1">
              <a:lnSpc>
                <a:spcPct val="100000"/>
              </a:lnSpc>
              <a:spcBef>
                <a:spcPts val="0"/>
              </a:spcBef>
              <a:spcAft>
                <a:spcPts val="0"/>
              </a:spcAft>
              <a:buClr>
                <a:schemeClr val="dk1"/>
              </a:buClr>
              <a:buSzPts val="1800"/>
              <a:buFont typeface="Didact Gothic"/>
              <a:buNone/>
              <a:defRPr sz="2400" b="0" i="0" u="none" strike="noStrike" cap="none">
                <a:solidFill>
                  <a:schemeClr val="dk1"/>
                </a:solidFill>
                <a:latin typeface="Didact Gothic"/>
                <a:ea typeface="Didact Gothic"/>
                <a:cs typeface="Didact Gothic"/>
                <a:sym typeface="Didact Gothic"/>
              </a:defRPr>
            </a:lvl4pPr>
            <a:lvl5pPr marL="2286000" marR="0" lvl="4" indent="-304800" algn="ctr" rtl="0" eaLnBrk="1" hangingPunct="1">
              <a:lnSpc>
                <a:spcPct val="100000"/>
              </a:lnSpc>
              <a:spcBef>
                <a:spcPts val="0"/>
              </a:spcBef>
              <a:spcAft>
                <a:spcPts val="0"/>
              </a:spcAft>
              <a:buClr>
                <a:schemeClr val="dk1"/>
              </a:buClr>
              <a:buSzPts val="1800"/>
              <a:buFont typeface="Didact Gothic"/>
              <a:buNone/>
              <a:defRPr sz="2400" b="0" i="0" u="none" strike="noStrike" cap="none">
                <a:solidFill>
                  <a:schemeClr val="dk1"/>
                </a:solidFill>
                <a:latin typeface="Didact Gothic"/>
                <a:ea typeface="Didact Gothic"/>
                <a:cs typeface="Didact Gothic"/>
                <a:sym typeface="Didact Gothic"/>
              </a:defRPr>
            </a:lvl5pPr>
            <a:lvl6pPr marL="2743200" marR="0" lvl="5" indent="-304800" algn="ctr" rtl="0" eaLnBrk="1" hangingPunct="1">
              <a:lnSpc>
                <a:spcPct val="100000"/>
              </a:lnSpc>
              <a:spcBef>
                <a:spcPts val="0"/>
              </a:spcBef>
              <a:spcAft>
                <a:spcPts val="0"/>
              </a:spcAft>
              <a:buClr>
                <a:schemeClr val="dk1"/>
              </a:buClr>
              <a:buSzPts val="1800"/>
              <a:buFont typeface="Didact Gothic"/>
              <a:buNone/>
              <a:defRPr sz="2400" b="0" i="0" u="none" strike="noStrike" cap="none">
                <a:solidFill>
                  <a:schemeClr val="dk1"/>
                </a:solidFill>
                <a:latin typeface="Didact Gothic"/>
                <a:ea typeface="Didact Gothic"/>
                <a:cs typeface="Didact Gothic"/>
                <a:sym typeface="Didact Gothic"/>
              </a:defRPr>
            </a:lvl6pPr>
            <a:lvl7pPr marL="3200400" marR="0" lvl="6" indent="-304800" algn="ctr" rtl="0" eaLnBrk="1" hangingPunct="1">
              <a:lnSpc>
                <a:spcPct val="100000"/>
              </a:lnSpc>
              <a:spcBef>
                <a:spcPts val="0"/>
              </a:spcBef>
              <a:spcAft>
                <a:spcPts val="0"/>
              </a:spcAft>
              <a:buClr>
                <a:schemeClr val="dk1"/>
              </a:buClr>
              <a:buSzPts val="1800"/>
              <a:buFont typeface="Didact Gothic"/>
              <a:buNone/>
              <a:defRPr sz="2400" b="0" i="0" u="none" strike="noStrike" cap="none">
                <a:solidFill>
                  <a:schemeClr val="dk1"/>
                </a:solidFill>
                <a:latin typeface="Didact Gothic"/>
                <a:ea typeface="Didact Gothic"/>
                <a:cs typeface="Didact Gothic"/>
                <a:sym typeface="Didact Gothic"/>
              </a:defRPr>
            </a:lvl7pPr>
            <a:lvl8pPr marL="3657600" marR="0" lvl="7" indent="-304800" algn="ctr" rtl="0" eaLnBrk="1" hangingPunct="1">
              <a:lnSpc>
                <a:spcPct val="100000"/>
              </a:lnSpc>
              <a:spcBef>
                <a:spcPts val="0"/>
              </a:spcBef>
              <a:spcAft>
                <a:spcPts val="0"/>
              </a:spcAft>
              <a:buClr>
                <a:schemeClr val="dk1"/>
              </a:buClr>
              <a:buSzPts val="1800"/>
              <a:buFont typeface="Didact Gothic"/>
              <a:buNone/>
              <a:defRPr sz="2400" b="0" i="0" u="none" strike="noStrike" cap="none">
                <a:solidFill>
                  <a:schemeClr val="dk1"/>
                </a:solidFill>
                <a:latin typeface="Didact Gothic"/>
                <a:ea typeface="Didact Gothic"/>
                <a:cs typeface="Didact Gothic"/>
                <a:sym typeface="Didact Gothic"/>
              </a:defRPr>
            </a:lvl8pPr>
            <a:lvl9pPr marL="4114800" marR="0" lvl="8" indent="-304800" algn="ctr" rtl="0" eaLnBrk="1" hangingPunct="1">
              <a:lnSpc>
                <a:spcPct val="100000"/>
              </a:lnSpc>
              <a:spcBef>
                <a:spcPts val="0"/>
              </a:spcBef>
              <a:spcAft>
                <a:spcPts val="0"/>
              </a:spcAft>
              <a:buClr>
                <a:schemeClr val="dk1"/>
              </a:buClr>
              <a:buSzPts val="1800"/>
              <a:buFont typeface="Didact Gothic"/>
              <a:buNone/>
              <a:defRPr sz="2400" b="0" i="0" u="none" strike="noStrike" cap="none">
                <a:solidFill>
                  <a:schemeClr val="dk1"/>
                </a:solidFill>
                <a:latin typeface="Didact Gothic"/>
                <a:ea typeface="Didact Gothic"/>
                <a:cs typeface="Didact Gothic"/>
                <a:sym typeface="Didact Gothic"/>
              </a:defRPr>
            </a:lvl9pPr>
          </a:lstStyle>
          <a:p>
            <a:pPr algn="ctr"/>
            <a:r>
              <a:rPr lang="en-US" sz="1400" dirty="0"/>
              <a:t>Yuchen Huang</a:t>
            </a:r>
            <a:endParaRPr lang="en-US" sz="1400" dirty="0">
              <a:solidFill>
                <a:schemeClr val="accent1"/>
              </a:solidFill>
            </a:endParaRPr>
          </a:p>
        </p:txBody>
      </p:sp>
      <p:pic>
        <p:nvPicPr>
          <p:cNvPr id="1054" name="Picture 10" descr="IJCNLP-AACL 2025 (@aaclmeeting@sigmoid ...">
            <a:extLst>
              <a:ext uri="{FF2B5EF4-FFF2-40B4-BE49-F238E27FC236}">
                <a16:creationId xmlns:a16="http://schemas.microsoft.com/office/drawing/2014/main" id="{D779BDEE-F473-432B-8F7E-5203A4E3A90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2439" t="46037" r="17019" b="31680"/>
          <a:stretch/>
        </p:blipFill>
        <p:spPr bwMode="auto">
          <a:xfrm>
            <a:off x="11531602" y="1418465"/>
            <a:ext cx="669303" cy="2950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Profile for Zeyu Qin">
            <a:extLst>
              <a:ext uri="{FF2B5EF4-FFF2-40B4-BE49-F238E27FC236}">
                <a16:creationId xmlns:a16="http://schemas.microsoft.com/office/drawing/2014/main" id="{E9AA0C08-20FC-97DC-82F6-BAE70F30C9FB}"/>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b="14995"/>
          <a:stretch/>
        </p:blipFill>
        <p:spPr bwMode="auto">
          <a:xfrm>
            <a:off x="9111483" y="1699719"/>
            <a:ext cx="1273941" cy="151561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B38F24A2-D59E-28F2-3F9C-727E991ABCC2}"/>
              </a:ext>
            </a:extLst>
          </p:cNvPr>
          <p:cNvPicPr>
            <a:picLocks noChangeAspect="1"/>
          </p:cNvPicPr>
          <p:nvPr/>
        </p:nvPicPr>
        <p:blipFill>
          <a:blip r:embed="rId15"/>
          <a:srcRect l="43115" b="91429"/>
          <a:stretch/>
        </p:blipFill>
        <p:spPr>
          <a:xfrm>
            <a:off x="-21201" y="0"/>
            <a:ext cx="12243327" cy="587829"/>
          </a:xfrm>
          <a:prstGeom prst="rect">
            <a:avLst/>
          </a:prstGeom>
        </p:spPr>
      </p:pic>
      <p:pic>
        <p:nvPicPr>
          <p:cNvPr id="3074" name="Picture 2">
            <a:extLst>
              <a:ext uri="{FF2B5EF4-FFF2-40B4-BE49-F238E27FC236}">
                <a16:creationId xmlns:a16="http://schemas.microsoft.com/office/drawing/2014/main" id="{E8AE5283-9F11-736C-35CC-79204B4B58B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458033" y="87126"/>
            <a:ext cx="2670797" cy="43922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up of a person&#10;&#10;Description automatically generated">
            <a:extLst>
              <a:ext uri="{FF2B5EF4-FFF2-40B4-BE49-F238E27FC236}">
                <a16:creationId xmlns:a16="http://schemas.microsoft.com/office/drawing/2014/main" id="{E69D559A-7BFB-7545-AF6D-109597F6B674}"/>
              </a:ext>
            </a:extLst>
          </p:cNvPr>
          <p:cNvPicPr>
            <a:picLocks noChangeAspect="1"/>
          </p:cNvPicPr>
          <p:nvPr/>
        </p:nvPicPr>
        <p:blipFill>
          <a:blip r:embed="rId17"/>
          <a:stretch>
            <a:fillRect/>
          </a:stretch>
        </p:blipFill>
        <p:spPr>
          <a:xfrm>
            <a:off x="9226641" y="3797539"/>
            <a:ext cx="1061878" cy="1326040"/>
          </a:xfrm>
          <a:prstGeom prst="rect">
            <a:avLst/>
          </a:prstGeom>
        </p:spPr>
      </p:pic>
      <p:sp>
        <p:nvSpPr>
          <p:cNvPr id="3" name="TextBox 2">
            <a:extLst>
              <a:ext uri="{FF2B5EF4-FFF2-40B4-BE49-F238E27FC236}">
                <a16:creationId xmlns:a16="http://schemas.microsoft.com/office/drawing/2014/main" id="{AAE7B9D7-1424-E822-B882-A744989C12A1}"/>
              </a:ext>
            </a:extLst>
          </p:cNvPr>
          <p:cNvSpPr txBox="1"/>
          <p:nvPr/>
        </p:nvSpPr>
        <p:spPr>
          <a:xfrm>
            <a:off x="596592" y="3498026"/>
            <a:ext cx="2508286" cy="323165"/>
          </a:xfrm>
          <a:prstGeom prst="rect">
            <a:avLst/>
          </a:prstGeom>
          <a:noFill/>
        </p:spPr>
        <p:txBody>
          <a:bodyPr wrap="square" rtlCol="0">
            <a:spAutoFit/>
          </a:bodyPr>
          <a:lstStyle/>
          <a:p>
            <a:r>
              <a:rPr lang="en-US" sz="1500" i="1" dirty="0">
                <a:solidFill>
                  <a:schemeClr val="tx2">
                    <a:lumMod val="90000"/>
                    <a:lumOff val="10000"/>
                  </a:schemeClr>
                </a:solidFill>
              </a:rPr>
              <a:t>https://</a:t>
            </a:r>
            <a:r>
              <a:rPr lang="en-US" sz="1500" i="1" dirty="0" err="1">
                <a:solidFill>
                  <a:schemeClr val="tx2">
                    <a:lumMod val="90000"/>
                    <a:lumOff val="10000"/>
                  </a:schemeClr>
                </a:solidFill>
              </a:rPr>
              <a:t>mayrfung.github.io</a:t>
            </a:r>
            <a:endParaRPr lang="en-US" sz="1500" i="1" dirty="0">
              <a:solidFill>
                <a:schemeClr val="tx2">
                  <a:lumMod val="90000"/>
                  <a:lumOff val="10000"/>
                </a:schemeClr>
              </a:solidFill>
            </a:endParaRPr>
          </a:p>
        </p:txBody>
      </p:sp>
    </p:spTree>
    <p:extLst>
      <p:ext uri="{BB962C8B-B14F-4D97-AF65-F5344CB8AC3E}">
        <p14:creationId xmlns:p14="http://schemas.microsoft.com/office/powerpoint/2010/main" val="3806628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472D61A-65A8-F692-7CE8-FDE79600EB59}"/>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Content Placeholder 2">
            <a:extLst>
              <a:ext uri="{FF2B5EF4-FFF2-40B4-BE49-F238E27FC236}">
                <a16:creationId xmlns:a16="http://schemas.microsoft.com/office/drawing/2014/main" id="{EE068D97-A5FC-2609-51AA-F5D79E644CE0}"/>
              </a:ext>
            </a:extLst>
          </p:cNvPr>
          <p:cNvSpPr>
            <a:spLocks noGrp="1"/>
          </p:cNvSpPr>
          <p:nvPr>
            <p:ph idx="1"/>
          </p:nvPr>
        </p:nvSpPr>
        <p:spPr>
          <a:xfrm>
            <a:off x="838200" y="1825625"/>
            <a:ext cx="5393361" cy="4351338"/>
          </a:xfrm>
        </p:spPr>
        <p:txBody>
          <a:bodyPr>
            <a:normAutofit/>
          </a:bodyPr>
          <a:lstStyle/>
          <a:p>
            <a:pPr marL="0" indent="0">
              <a:buNone/>
            </a:pPr>
            <a:r>
              <a:rPr lang="en-US" i="1"/>
              <a:t>“But what does the path to autonomous novel discovery with an </a:t>
            </a:r>
            <a:r>
              <a:rPr lang="en-US" i="1" err="1"/>
              <a:t>AIScientist</a:t>
            </a:r>
            <a:r>
              <a:rPr lang="en-US" i="1"/>
              <a:t> truly require? Exploration, with a visionary roadmap mapping, built on trust.” </a:t>
            </a:r>
          </a:p>
        </p:txBody>
      </p:sp>
      <p:pic>
        <p:nvPicPr>
          <p:cNvPr id="1026" name="Picture 2" descr="Sakana AI creates an 'AI Scientist' to ...">
            <a:extLst>
              <a:ext uri="{FF2B5EF4-FFF2-40B4-BE49-F238E27FC236}">
                <a16:creationId xmlns:a16="http://schemas.microsoft.com/office/drawing/2014/main" id="{7F710FB5-86EB-F2A7-3D3C-EC8122A0E2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1758" r="21003" b="1"/>
          <a:stretch>
            <a:fillRect/>
          </a:stretch>
        </p:blipFill>
        <p:spPr bwMode="auto">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extLst>
            <a:ext uri="{909E8E84-426E-40DD-AFC4-6F175D3DCCD1}">
              <a14:hiddenFill xmlns:a14="http://schemas.microsoft.com/office/drawing/2010/main">
                <a:solidFill>
                  <a:srgbClr val="FFFFFF"/>
                </a:solidFill>
              </a14:hiddenFill>
            </a:ext>
          </a:extLst>
        </p:spPr>
      </p:pic>
      <p:sp>
        <p:nvSpPr>
          <p:cNvPr id="1033"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35"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540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55050-36B8-FDED-92CB-16881FAC3BC5}"/>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AC78ED88-F16B-63A5-92EF-C321BA203EA3}"/>
              </a:ext>
            </a:extLst>
          </p:cNvPr>
          <p:cNvSpPr>
            <a:spLocks noGrp="1"/>
          </p:cNvSpPr>
          <p:nvPr>
            <p:ph type="title"/>
          </p:nvPr>
        </p:nvSpPr>
        <p:spPr>
          <a:xfrm>
            <a:off x="389408" y="344886"/>
            <a:ext cx="11559785" cy="976311"/>
          </a:xfrm>
        </p:spPr>
        <p:txBody>
          <a:bodyPr>
            <a:noAutofit/>
          </a:bodyPr>
          <a:lstStyle/>
          <a:p>
            <a:r>
              <a:rPr lang="en-US" sz="4000" b="0" dirty="0">
                <a:effectLst/>
                <a:latin typeface="NimbusRomNo9L"/>
              </a:rPr>
              <a:t>Crucial Gaps and Paths Forward for </a:t>
            </a:r>
            <a:r>
              <a:rPr lang="en-US" sz="4000" b="0" i="0" u="none" strike="noStrike" dirty="0">
                <a:solidFill>
                  <a:srgbClr val="212121"/>
                </a:solidFill>
                <a:effectLst/>
                <a:latin typeface="Arial" panose="020B0604020202020204" pitchFamily="34" charset="0"/>
              </a:rPr>
              <a:t>Autonomous AI Research Scientists</a:t>
            </a:r>
            <a:endParaRPr lang="en-US" sz="4000" dirty="0"/>
          </a:p>
        </p:txBody>
      </p:sp>
      <p:sp>
        <p:nvSpPr>
          <p:cNvPr id="2" name="text 1">
            <a:extLst>
              <a:ext uri="{FF2B5EF4-FFF2-40B4-BE49-F238E27FC236}">
                <a16:creationId xmlns:a16="http://schemas.microsoft.com/office/drawing/2014/main" id="{906C6795-2F57-8AD8-C2FF-4BC34E99E5A5}"/>
              </a:ext>
            </a:extLst>
          </p:cNvPr>
          <p:cNvSpPr txBox="1"/>
          <p:nvPr/>
        </p:nvSpPr>
        <p:spPr>
          <a:xfrm>
            <a:off x="815558" y="3643490"/>
            <a:ext cx="1485791" cy="451342"/>
          </a:xfrm>
          <a:prstGeom prst="rect">
            <a:avLst/>
          </a:prstGeom>
        </p:spPr>
        <p:txBody>
          <a:bodyPr vert="horz" wrap="none" lIns="0" tIns="0" rIns="0" bIns="0" rtlCol="0">
            <a:spAutoFit/>
          </a:bodyPr>
          <a:lstStyle/>
          <a:p>
            <a:r>
              <a:rPr lang="en-US" sz="2933" b="1" spc="10" dirty="0">
                <a:solidFill>
                  <a:schemeClr val="accent1">
                    <a:lumMod val="50000"/>
                  </a:schemeClr>
                </a:solidFill>
                <a:latin typeface="Calibri" panose="020F0502020204030204" pitchFamily="34" charset="0"/>
                <a:cs typeface="Calibri" panose="020F0502020204030204" pitchFamily="34" charset="0"/>
              </a:rPr>
              <a:t>Language</a:t>
            </a:r>
            <a:endParaRPr sz="2933" b="1" dirty="0">
              <a:solidFill>
                <a:schemeClr val="accent1">
                  <a:lumMod val="50000"/>
                </a:schemeClr>
              </a:solidFill>
              <a:latin typeface="Calibri" panose="020F0502020204030204" pitchFamily="34" charset="0"/>
              <a:cs typeface="Calibri" panose="020F0502020204030204" pitchFamily="34" charset="0"/>
            </a:endParaRPr>
          </a:p>
        </p:txBody>
      </p:sp>
      <p:sp>
        <p:nvSpPr>
          <p:cNvPr id="3" name="text 1">
            <a:extLst>
              <a:ext uri="{FF2B5EF4-FFF2-40B4-BE49-F238E27FC236}">
                <a16:creationId xmlns:a16="http://schemas.microsoft.com/office/drawing/2014/main" id="{E6BA3C58-ADB3-246A-2D45-037E6A70ED07}"/>
              </a:ext>
            </a:extLst>
          </p:cNvPr>
          <p:cNvSpPr txBox="1"/>
          <p:nvPr/>
        </p:nvSpPr>
        <p:spPr>
          <a:xfrm>
            <a:off x="3913764" y="3699935"/>
            <a:ext cx="3061865" cy="451342"/>
          </a:xfrm>
          <a:prstGeom prst="rect">
            <a:avLst/>
          </a:prstGeom>
        </p:spPr>
        <p:txBody>
          <a:bodyPr vert="horz" wrap="square" lIns="0" tIns="0" rIns="0" bIns="0" rtlCol="0">
            <a:spAutoFit/>
          </a:bodyPr>
          <a:lstStyle/>
          <a:p>
            <a:pPr algn="ctr"/>
            <a:r>
              <a:rPr lang="en-US" sz="2933" b="1" spc="10" dirty="0">
                <a:solidFill>
                  <a:schemeClr val="accent1">
                    <a:lumMod val="50000"/>
                  </a:schemeClr>
                </a:solidFill>
                <a:latin typeface="Calibri" panose="020F0502020204030204" pitchFamily="34" charset="0"/>
                <a:cs typeface="Calibri" panose="020F0502020204030204" pitchFamily="34" charset="0"/>
              </a:rPr>
              <a:t>Vision</a:t>
            </a:r>
            <a:endParaRPr sz="2933" b="1" dirty="0">
              <a:solidFill>
                <a:schemeClr val="accent1">
                  <a:lumMod val="50000"/>
                </a:schemeClr>
              </a:solidFill>
              <a:latin typeface="Calibri" panose="020F0502020204030204" pitchFamily="34" charset="0"/>
              <a:cs typeface="Calibri" panose="020F0502020204030204" pitchFamily="34" charset="0"/>
            </a:endParaRPr>
          </a:p>
        </p:txBody>
      </p:sp>
      <p:cxnSp>
        <p:nvCxnSpPr>
          <p:cNvPr id="5" name="Straight Arrow Connector 4">
            <a:extLst>
              <a:ext uri="{FF2B5EF4-FFF2-40B4-BE49-F238E27FC236}">
                <a16:creationId xmlns:a16="http://schemas.microsoft.com/office/drawing/2014/main" id="{6C44C445-1CC8-D6D8-B7D3-39D210C182F4}"/>
              </a:ext>
            </a:extLst>
          </p:cNvPr>
          <p:cNvCxnSpPr>
            <a:cxnSpLocks/>
          </p:cNvCxnSpPr>
          <p:nvPr/>
        </p:nvCxnSpPr>
        <p:spPr>
          <a:xfrm>
            <a:off x="1858330" y="4303890"/>
            <a:ext cx="4290635" cy="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5BA8F69-41D8-04B6-928C-84716AEE03A5}"/>
              </a:ext>
            </a:extLst>
          </p:cNvPr>
          <p:cNvCxnSpPr>
            <a:cxnSpLocks/>
          </p:cNvCxnSpPr>
          <p:nvPr/>
        </p:nvCxnSpPr>
        <p:spPr>
          <a:xfrm flipV="1">
            <a:off x="1898740" y="2525890"/>
            <a:ext cx="0" cy="177800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8D7E3A9-F0EB-23D7-A8D6-FA645B27F9AF}"/>
              </a:ext>
            </a:extLst>
          </p:cNvPr>
          <p:cNvCxnSpPr>
            <a:cxnSpLocks/>
          </p:cNvCxnSpPr>
          <p:nvPr/>
        </p:nvCxnSpPr>
        <p:spPr>
          <a:xfrm flipH="1">
            <a:off x="1011524" y="4303890"/>
            <a:ext cx="886627" cy="885797"/>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 1">
            <a:extLst>
              <a:ext uri="{FF2B5EF4-FFF2-40B4-BE49-F238E27FC236}">
                <a16:creationId xmlns:a16="http://schemas.microsoft.com/office/drawing/2014/main" id="{DE4D3844-CD7D-9F05-0077-8DBB36836509}"/>
              </a:ext>
            </a:extLst>
          </p:cNvPr>
          <p:cNvSpPr txBox="1"/>
          <p:nvPr/>
        </p:nvSpPr>
        <p:spPr>
          <a:xfrm>
            <a:off x="1002824" y="5367853"/>
            <a:ext cx="3843401" cy="451342"/>
          </a:xfrm>
          <a:prstGeom prst="rect">
            <a:avLst/>
          </a:prstGeom>
        </p:spPr>
        <p:txBody>
          <a:bodyPr vert="horz" wrap="square" lIns="0" tIns="0" rIns="0" bIns="0" rtlCol="0">
            <a:spAutoFit/>
          </a:bodyPr>
          <a:lstStyle/>
          <a:p>
            <a:r>
              <a:rPr lang="en-US" sz="2933" b="1" spc="10" dirty="0">
                <a:solidFill>
                  <a:schemeClr val="accent1">
                    <a:lumMod val="50000"/>
                  </a:schemeClr>
                </a:solidFill>
                <a:latin typeface="Calibri" panose="020F0502020204030204" pitchFamily="34" charset="0"/>
                <a:cs typeface="Calibri" panose="020F0502020204030204" pitchFamily="34" charset="0"/>
              </a:rPr>
              <a:t>Validation</a:t>
            </a:r>
            <a:endParaRPr sz="2933" b="1" dirty="0">
              <a:solidFill>
                <a:schemeClr val="accent1">
                  <a:lumMod val="50000"/>
                </a:schemeClr>
              </a:solidFill>
              <a:latin typeface="Calibri" panose="020F0502020204030204" pitchFamily="34" charset="0"/>
              <a:cs typeface="Calibri" panose="020F0502020204030204" pitchFamily="34" charset="0"/>
            </a:endParaRPr>
          </a:p>
        </p:txBody>
      </p:sp>
      <p:sp>
        <p:nvSpPr>
          <p:cNvPr id="15" name="text 1">
            <a:extLst>
              <a:ext uri="{FF2B5EF4-FFF2-40B4-BE49-F238E27FC236}">
                <a16:creationId xmlns:a16="http://schemas.microsoft.com/office/drawing/2014/main" id="{880D13E4-6756-0EDA-792A-C0E1EE4D938E}"/>
              </a:ext>
            </a:extLst>
          </p:cNvPr>
          <p:cNvSpPr txBox="1"/>
          <p:nvPr/>
        </p:nvSpPr>
        <p:spPr>
          <a:xfrm>
            <a:off x="1956979" y="2193900"/>
            <a:ext cx="3352796" cy="902683"/>
          </a:xfrm>
          <a:prstGeom prst="rect">
            <a:avLst/>
          </a:prstGeom>
        </p:spPr>
        <p:txBody>
          <a:bodyPr vert="horz" wrap="square" lIns="0" tIns="0" rIns="0" bIns="0" rtlCol="0">
            <a:spAutoFit/>
          </a:bodyPr>
          <a:lstStyle/>
          <a:p>
            <a:pPr algn="ctr"/>
            <a:r>
              <a:rPr lang="en-US" sz="2933" b="1" spc="10" dirty="0">
                <a:solidFill>
                  <a:schemeClr val="accent1">
                    <a:lumMod val="50000"/>
                  </a:schemeClr>
                </a:solidFill>
                <a:latin typeface="Calibri" panose="020F0502020204030204" pitchFamily="34" charset="0"/>
                <a:cs typeface="Calibri" panose="020F0502020204030204" pitchFamily="34" charset="0"/>
              </a:rPr>
              <a:t>Deep Research Agentic Capability</a:t>
            </a:r>
            <a:endParaRPr sz="2933" b="1" dirty="0">
              <a:solidFill>
                <a:schemeClr val="accent1">
                  <a:lumMod val="50000"/>
                </a:schemeClr>
              </a:solidFill>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49A7CC71-0774-F3F4-7406-4B3F5122189C}"/>
              </a:ext>
            </a:extLst>
          </p:cNvPr>
          <p:cNvSpPr/>
          <p:nvPr/>
        </p:nvSpPr>
        <p:spPr>
          <a:xfrm>
            <a:off x="2093931" y="2205189"/>
            <a:ext cx="3061865" cy="902683"/>
          </a:xfrm>
          <a:prstGeom prst="rect">
            <a:avLst/>
          </a:prstGeom>
          <a:noFill/>
          <a:ln w="28575">
            <a:solidFill>
              <a:schemeClr val="accent2">
                <a:lumMod val="60000"/>
                <a:lumOff val="4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omputer&#10;&#10;Description automatically generated">
            <a:extLst>
              <a:ext uri="{FF2B5EF4-FFF2-40B4-BE49-F238E27FC236}">
                <a16:creationId xmlns:a16="http://schemas.microsoft.com/office/drawing/2014/main" id="{58673887-6407-6B73-224A-3C6E252C904F}"/>
              </a:ext>
            </a:extLst>
          </p:cNvPr>
          <p:cNvPicPr>
            <a:picLocks noChangeAspect="1"/>
          </p:cNvPicPr>
          <p:nvPr/>
        </p:nvPicPr>
        <p:blipFill>
          <a:blip r:embed="rId2"/>
          <a:srcRect t="2600"/>
          <a:stretch/>
        </p:blipFill>
        <p:spPr>
          <a:xfrm>
            <a:off x="7041872" y="1524008"/>
            <a:ext cx="4731197" cy="4653530"/>
          </a:xfrm>
          <a:prstGeom prst="rect">
            <a:avLst/>
          </a:prstGeom>
        </p:spPr>
      </p:pic>
    </p:spTree>
    <p:extLst>
      <p:ext uri="{BB962C8B-B14F-4D97-AF65-F5344CB8AC3E}">
        <p14:creationId xmlns:p14="http://schemas.microsoft.com/office/powerpoint/2010/main" val="3483788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10403-F449-7322-AD65-BB21046AD341}"/>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C0DAA4F0-85F7-6AE7-CA06-9729AA92FB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7543" y="2128747"/>
            <a:ext cx="9405257" cy="3841704"/>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F8669950-1803-B180-EB7A-ECFAE19D6299}"/>
              </a:ext>
            </a:extLst>
          </p:cNvPr>
          <p:cNvSpPr txBox="1">
            <a:spLocks/>
          </p:cNvSpPr>
          <p:nvPr/>
        </p:nvSpPr>
        <p:spPr>
          <a:xfrm>
            <a:off x="570015" y="377001"/>
            <a:ext cx="11293434" cy="97631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NimbusRomNo9L"/>
              </a:rPr>
              <a:t>The Design of Retrieval-Augmented Web Agents</a:t>
            </a:r>
            <a:endParaRPr lang="en-US" sz="4000" dirty="0"/>
          </a:p>
        </p:txBody>
      </p:sp>
    </p:spTree>
    <p:extLst>
      <p:ext uri="{BB962C8B-B14F-4D97-AF65-F5344CB8AC3E}">
        <p14:creationId xmlns:p14="http://schemas.microsoft.com/office/powerpoint/2010/main" val="1823592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6E2AB-CED1-9F71-4CE8-FEE4270E66A8}"/>
            </a:ext>
          </a:extLst>
        </p:cNvPr>
        <p:cNvGrpSpPr/>
        <p:nvPr/>
      </p:nvGrpSpPr>
      <p:grpSpPr>
        <a:xfrm>
          <a:off x="0" y="0"/>
          <a:ext cx="0" cy="0"/>
          <a:chOff x="0" y="0"/>
          <a:chExt cx="0" cy="0"/>
        </a:xfrm>
      </p:grpSpPr>
      <p:pic>
        <p:nvPicPr>
          <p:cNvPr id="5" name="Picture 4" descr="A diagram of a web watcher&#10;&#10;Description automatically generated">
            <a:extLst>
              <a:ext uri="{FF2B5EF4-FFF2-40B4-BE49-F238E27FC236}">
                <a16:creationId xmlns:a16="http://schemas.microsoft.com/office/drawing/2014/main" id="{EB6B85BB-BF07-1F7F-6886-EE428F89F69D}"/>
              </a:ext>
            </a:extLst>
          </p:cNvPr>
          <p:cNvPicPr>
            <a:picLocks noChangeAspect="1"/>
          </p:cNvPicPr>
          <p:nvPr/>
        </p:nvPicPr>
        <p:blipFill>
          <a:blip r:embed="rId2"/>
          <a:srcRect t="3309" b="19654"/>
          <a:stretch/>
        </p:blipFill>
        <p:spPr>
          <a:xfrm>
            <a:off x="1724377" y="2261889"/>
            <a:ext cx="8576853" cy="4219110"/>
          </a:xfrm>
          <a:prstGeom prst="rect">
            <a:avLst/>
          </a:prstGeom>
        </p:spPr>
      </p:pic>
      <p:sp>
        <p:nvSpPr>
          <p:cNvPr id="3" name="Title 1">
            <a:extLst>
              <a:ext uri="{FF2B5EF4-FFF2-40B4-BE49-F238E27FC236}">
                <a16:creationId xmlns:a16="http://schemas.microsoft.com/office/drawing/2014/main" id="{BABE81E4-442F-FF92-C950-4473BE4A14F7}"/>
              </a:ext>
            </a:extLst>
          </p:cNvPr>
          <p:cNvSpPr txBox="1">
            <a:spLocks/>
          </p:cNvSpPr>
          <p:nvPr/>
        </p:nvSpPr>
        <p:spPr>
          <a:xfrm>
            <a:off x="570015" y="377001"/>
            <a:ext cx="11293434" cy="97631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NimbusRomNo9L"/>
              </a:rPr>
              <a:t>Comparison of Vision-Language Reasoning Agents</a:t>
            </a:r>
            <a:endParaRPr lang="en-US" sz="4000" dirty="0"/>
          </a:p>
        </p:txBody>
      </p:sp>
      <p:sp>
        <p:nvSpPr>
          <p:cNvPr id="4" name="Content Placeholder 2">
            <a:extLst>
              <a:ext uri="{FF2B5EF4-FFF2-40B4-BE49-F238E27FC236}">
                <a16:creationId xmlns:a16="http://schemas.microsoft.com/office/drawing/2014/main" id="{FB3C7716-AC53-F228-9557-4F1E4907171D}"/>
              </a:ext>
            </a:extLst>
          </p:cNvPr>
          <p:cNvSpPr>
            <a:spLocks noGrp="1"/>
          </p:cNvSpPr>
          <p:nvPr>
            <p:ph idx="1"/>
          </p:nvPr>
        </p:nvSpPr>
        <p:spPr>
          <a:xfrm>
            <a:off x="539509" y="1285578"/>
            <a:ext cx="11178358" cy="4821382"/>
          </a:xfrm>
        </p:spPr>
        <p:txBody>
          <a:bodyPr>
            <a:normAutofit/>
          </a:bodyPr>
          <a:lstStyle/>
          <a:p>
            <a:pPr>
              <a:lnSpc>
                <a:spcPct val="110000"/>
              </a:lnSpc>
              <a:buFont typeface="Wingdings" pitchFamily="2" charset="2"/>
              <a:buChar char="v"/>
            </a:pPr>
            <a:r>
              <a:rPr lang="en-US" sz="2100" dirty="0"/>
              <a:t> </a:t>
            </a:r>
            <a:r>
              <a:rPr lang="en-US" sz="2100" b="1" dirty="0"/>
              <a:t> </a:t>
            </a:r>
            <a:r>
              <a:rPr lang="en-US" sz="2100" b="1" dirty="0" err="1"/>
              <a:t>WebWatcher</a:t>
            </a:r>
            <a:r>
              <a:rPr lang="en-US" sz="2100" b="1" dirty="0"/>
              <a:t> </a:t>
            </a:r>
            <a:r>
              <a:rPr lang="en-US" sz="2100" dirty="0"/>
              <a:t>resolves the GAIA case that defeats either vision-only reasoning or search-based agents, demonstrating the strength of multi-tool integration and in-depth reasoning generalization.</a:t>
            </a:r>
          </a:p>
        </p:txBody>
      </p:sp>
    </p:spTree>
    <p:extLst>
      <p:ext uri="{BB962C8B-B14F-4D97-AF65-F5344CB8AC3E}">
        <p14:creationId xmlns:p14="http://schemas.microsoft.com/office/powerpoint/2010/main" val="79564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AA5AF-17BB-8330-3495-4E70D3882D9C}"/>
            </a:ext>
          </a:extLst>
        </p:cNvPr>
        <p:cNvGrpSpPr/>
        <p:nvPr/>
      </p:nvGrpSpPr>
      <p:grpSpPr>
        <a:xfrm>
          <a:off x="0" y="0"/>
          <a:ext cx="0" cy="0"/>
          <a:chOff x="0" y="0"/>
          <a:chExt cx="0" cy="0"/>
        </a:xfrm>
      </p:grpSpPr>
      <p:pic>
        <p:nvPicPr>
          <p:cNvPr id="4" name="Picture 3" descr="A diagram of a cartoon character&#10;&#10;Description automatically generated">
            <a:extLst>
              <a:ext uri="{FF2B5EF4-FFF2-40B4-BE49-F238E27FC236}">
                <a16:creationId xmlns:a16="http://schemas.microsoft.com/office/drawing/2014/main" id="{B229F101-5DEC-56CA-6CDD-EDFC75C3EE62}"/>
              </a:ext>
            </a:extLst>
          </p:cNvPr>
          <p:cNvPicPr>
            <a:picLocks noChangeAspect="1"/>
          </p:cNvPicPr>
          <p:nvPr/>
        </p:nvPicPr>
        <p:blipFill>
          <a:blip r:embed="rId2"/>
          <a:srcRect b="12938"/>
          <a:stretch/>
        </p:blipFill>
        <p:spPr>
          <a:xfrm>
            <a:off x="509974" y="3063814"/>
            <a:ext cx="11293434" cy="3122499"/>
          </a:xfrm>
          <a:prstGeom prst="rect">
            <a:avLst/>
          </a:prstGeom>
        </p:spPr>
      </p:pic>
      <p:sp>
        <p:nvSpPr>
          <p:cNvPr id="6" name="Title 1">
            <a:extLst>
              <a:ext uri="{FF2B5EF4-FFF2-40B4-BE49-F238E27FC236}">
                <a16:creationId xmlns:a16="http://schemas.microsoft.com/office/drawing/2014/main" id="{A090A700-0A6F-E207-A458-C3534D856590}"/>
              </a:ext>
            </a:extLst>
          </p:cNvPr>
          <p:cNvSpPr txBox="1">
            <a:spLocks/>
          </p:cNvSpPr>
          <p:nvPr/>
        </p:nvSpPr>
        <p:spPr>
          <a:xfrm>
            <a:off x="570015" y="377001"/>
            <a:ext cx="11293434" cy="97631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NimbusRomNo9L"/>
              </a:rPr>
              <a:t>Domain Distribution of Our </a:t>
            </a:r>
            <a:r>
              <a:rPr lang="en-US" sz="4000" dirty="0" err="1">
                <a:latin typeface="NimbusRomNo9L"/>
              </a:rPr>
              <a:t>BrowseComp</a:t>
            </a:r>
            <a:r>
              <a:rPr lang="en-US" sz="4000" dirty="0">
                <a:latin typeface="NimbusRomNo9L"/>
              </a:rPr>
              <a:t>-VL Dataset</a:t>
            </a:r>
            <a:endParaRPr lang="en-US" sz="4000" dirty="0"/>
          </a:p>
        </p:txBody>
      </p:sp>
      <p:sp>
        <p:nvSpPr>
          <p:cNvPr id="7" name="Content Placeholder 2">
            <a:extLst>
              <a:ext uri="{FF2B5EF4-FFF2-40B4-BE49-F238E27FC236}">
                <a16:creationId xmlns:a16="http://schemas.microsoft.com/office/drawing/2014/main" id="{0D9923B7-2A83-DACD-A794-CA3A05FD107D}"/>
              </a:ext>
            </a:extLst>
          </p:cNvPr>
          <p:cNvSpPr>
            <a:spLocks noGrp="1"/>
          </p:cNvSpPr>
          <p:nvPr>
            <p:ph idx="1"/>
          </p:nvPr>
        </p:nvSpPr>
        <p:spPr>
          <a:xfrm>
            <a:off x="539509" y="1285578"/>
            <a:ext cx="11178358" cy="4821382"/>
          </a:xfrm>
        </p:spPr>
        <p:txBody>
          <a:bodyPr>
            <a:normAutofit/>
          </a:bodyPr>
          <a:lstStyle/>
          <a:p>
            <a:pPr>
              <a:lnSpc>
                <a:spcPct val="110000"/>
              </a:lnSpc>
              <a:buFont typeface="Wingdings" pitchFamily="2" charset="2"/>
              <a:buChar char="v"/>
            </a:pPr>
            <a:r>
              <a:rPr lang="en-US" sz="2100" dirty="0"/>
              <a:t> </a:t>
            </a:r>
            <a:r>
              <a:rPr lang="en-US" sz="2100" b="1" dirty="0"/>
              <a:t>Organized into 5 major domains (e.g., entertainment, humanities, technology, natural science and other) and comprising 17 fine-grained subfields </a:t>
            </a:r>
          </a:p>
          <a:p>
            <a:pPr lvl="1">
              <a:lnSpc>
                <a:spcPct val="110000"/>
              </a:lnSpc>
              <a:buFont typeface="Wingdings" pitchFamily="2" charset="2"/>
              <a:buChar char="Ø"/>
            </a:pPr>
            <a:r>
              <a:rPr lang="en-US" sz="1850" b="1" dirty="0" err="1"/>
              <a:t>Lvl</a:t>
            </a:r>
            <a:r>
              <a:rPr lang="en-US" sz="1850" b="1" dirty="0"/>
              <a:t> 1: </a:t>
            </a:r>
            <a:r>
              <a:rPr lang="en-US" sz="1850" dirty="0"/>
              <a:t>Questions require multi-hop reasoning but still reference explicit entities.</a:t>
            </a:r>
          </a:p>
          <a:p>
            <a:pPr lvl="1">
              <a:lnSpc>
                <a:spcPct val="110000"/>
              </a:lnSpc>
              <a:buFont typeface="Wingdings" pitchFamily="2" charset="2"/>
              <a:buChar char="Ø"/>
            </a:pPr>
            <a:r>
              <a:rPr lang="en-US" sz="1850" b="1" dirty="0" err="1"/>
              <a:t>Lvl</a:t>
            </a:r>
            <a:r>
              <a:rPr lang="en-US" sz="1850" b="1" dirty="0"/>
              <a:t> 2: </a:t>
            </a:r>
            <a:r>
              <a:rPr lang="en-US" sz="1850" dirty="0"/>
              <a:t>Questions are constructed with intentionally obscured or fuzzified entities and attributes.</a:t>
            </a:r>
          </a:p>
        </p:txBody>
      </p:sp>
    </p:spTree>
    <p:extLst>
      <p:ext uri="{BB962C8B-B14F-4D97-AF65-F5344CB8AC3E}">
        <p14:creationId xmlns:p14="http://schemas.microsoft.com/office/powerpoint/2010/main" val="317654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C6DE0-4A77-5A23-9FB8-1A9805EB8A2B}"/>
            </a:ext>
          </a:extLst>
        </p:cNvPr>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3DD9B2E7-2F84-6061-15A6-7ECAAB459E5A}"/>
              </a:ext>
            </a:extLst>
          </p:cNvPr>
          <p:cNvPicPr>
            <a:picLocks noChangeAspect="1"/>
          </p:cNvPicPr>
          <p:nvPr/>
        </p:nvPicPr>
        <p:blipFill>
          <a:blip r:embed="rId2"/>
          <a:srcRect b="8882"/>
          <a:stretch/>
        </p:blipFill>
        <p:spPr>
          <a:xfrm>
            <a:off x="570015" y="1400999"/>
            <a:ext cx="11136523" cy="5080000"/>
          </a:xfrm>
          <a:prstGeom prst="rect">
            <a:avLst/>
          </a:prstGeom>
        </p:spPr>
      </p:pic>
      <p:sp>
        <p:nvSpPr>
          <p:cNvPr id="6" name="Title 1">
            <a:extLst>
              <a:ext uri="{FF2B5EF4-FFF2-40B4-BE49-F238E27FC236}">
                <a16:creationId xmlns:a16="http://schemas.microsoft.com/office/drawing/2014/main" id="{4727EFBC-23AD-16B1-5A10-FF047D67D701}"/>
              </a:ext>
            </a:extLst>
          </p:cNvPr>
          <p:cNvSpPr txBox="1">
            <a:spLocks/>
          </p:cNvSpPr>
          <p:nvPr/>
        </p:nvSpPr>
        <p:spPr>
          <a:xfrm>
            <a:off x="570015" y="377001"/>
            <a:ext cx="11293434" cy="97631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NimbusRomNo9L"/>
              </a:rPr>
              <a:t>Data Generation Pipelines for </a:t>
            </a:r>
            <a:r>
              <a:rPr lang="en-US" sz="4000" dirty="0" err="1">
                <a:latin typeface="NimbusRomNo9L"/>
              </a:rPr>
              <a:t>WebWatcher</a:t>
            </a:r>
            <a:endParaRPr lang="en-US" sz="4000" dirty="0"/>
          </a:p>
        </p:txBody>
      </p:sp>
    </p:spTree>
    <p:extLst>
      <p:ext uri="{BB962C8B-B14F-4D97-AF65-F5344CB8AC3E}">
        <p14:creationId xmlns:p14="http://schemas.microsoft.com/office/powerpoint/2010/main" val="1179999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68FD5-A084-8465-0861-9849B694F844}"/>
            </a:ext>
          </a:extLst>
        </p:cNvPr>
        <p:cNvGrpSpPr/>
        <p:nvPr/>
      </p:nvGrpSpPr>
      <p:grpSpPr>
        <a:xfrm>
          <a:off x="0" y="0"/>
          <a:ext cx="0" cy="0"/>
          <a:chOff x="0" y="0"/>
          <a:chExt cx="0" cy="0"/>
        </a:xfrm>
      </p:grpSpPr>
      <p:pic>
        <p:nvPicPr>
          <p:cNvPr id="7" name="Picture 6" descr="A table of numbers and symbols&#10;&#10;Description automatically generated with medium confidence">
            <a:extLst>
              <a:ext uri="{FF2B5EF4-FFF2-40B4-BE49-F238E27FC236}">
                <a16:creationId xmlns:a16="http://schemas.microsoft.com/office/drawing/2014/main" id="{B8A8E626-8CD4-8714-F194-FBDC78BF6403}"/>
              </a:ext>
            </a:extLst>
          </p:cNvPr>
          <p:cNvPicPr>
            <a:picLocks noChangeAspect="1"/>
          </p:cNvPicPr>
          <p:nvPr/>
        </p:nvPicPr>
        <p:blipFill>
          <a:blip r:embed="rId2"/>
          <a:stretch>
            <a:fillRect/>
          </a:stretch>
        </p:blipFill>
        <p:spPr>
          <a:xfrm>
            <a:off x="838200" y="1550623"/>
            <a:ext cx="7772400" cy="4994504"/>
          </a:xfrm>
          <a:prstGeom prst="rect">
            <a:avLst/>
          </a:prstGeom>
        </p:spPr>
      </p:pic>
      <p:sp>
        <p:nvSpPr>
          <p:cNvPr id="8" name="Title 1">
            <a:extLst>
              <a:ext uri="{FF2B5EF4-FFF2-40B4-BE49-F238E27FC236}">
                <a16:creationId xmlns:a16="http://schemas.microsoft.com/office/drawing/2014/main" id="{02ED1063-282A-1275-CB6C-0EB388E7374C}"/>
              </a:ext>
            </a:extLst>
          </p:cNvPr>
          <p:cNvSpPr txBox="1">
            <a:spLocks/>
          </p:cNvSpPr>
          <p:nvPr/>
        </p:nvSpPr>
        <p:spPr>
          <a:xfrm>
            <a:off x="570015" y="377001"/>
            <a:ext cx="11293434" cy="97631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NimbusRomNo9L"/>
              </a:rPr>
              <a:t>Empirical Performance of </a:t>
            </a:r>
            <a:r>
              <a:rPr lang="en-US" sz="4000" dirty="0" err="1">
                <a:latin typeface="NimbusRomNo9L"/>
              </a:rPr>
              <a:t>WebWatcher</a:t>
            </a:r>
            <a:endParaRPr lang="en-US" sz="4000" dirty="0"/>
          </a:p>
        </p:txBody>
      </p:sp>
    </p:spTree>
    <p:extLst>
      <p:ext uri="{BB962C8B-B14F-4D97-AF65-F5344CB8AC3E}">
        <p14:creationId xmlns:p14="http://schemas.microsoft.com/office/powerpoint/2010/main" val="1585464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2093</TotalTime>
  <Words>1353</Words>
  <Application>Microsoft Macintosh PowerPoint</Application>
  <PresentationFormat>Widescreen</PresentationFormat>
  <Paragraphs>103</Paragraphs>
  <Slides>22</Slides>
  <Notes>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22</vt:i4>
      </vt:variant>
    </vt:vector>
  </HeadingPairs>
  <TitlesOfParts>
    <vt:vector size="34" baseType="lpstr">
      <vt:lpstr>Google Sans</vt:lpstr>
      <vt:lpstr>NimbusRomNo9L</vt:lpstr>
      <vt:lpstr>quote-cjk-patch</vt:lpstr>
      <vt:lpstr>Aptos</vt:lpstr>
      <vt:lpstr>Aptos Display</vt:lpstr>
      <vt:lpstr>Arial</vt:lpstr>
      <vt:lpstr>Calibri</vt:lpstr>
      <vt:lpstr>Helvetica</vt:lpstr>
      <vt:lpstr>PT Serif</vt:lpstr>
      <vt:lpstr>Roboto</vt:lpstr>
      <vt:lpstr>Wingdings</vt:lpstr>
      <vt:lpstr>Office Theme</vt:lpstr>
      <vt:lpstr>PowerPoint Presentation</vt:lpstr>
      <vt:lpstr>We’re Living in a Very Exciting Era of AI Advancements!</vt:lpstr>
      <vt:lpstr>PowerPoint Presentation</vt:lpstr>
      <vt:lpstr>Crucial Gaps and Paths Forward for Autonomous AI Research Scientists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AI4Research</vt:lpstr>
      <vt:lpstr>But there are still some concerns:</vt:lpstr>
      <vt:lpstr>PowerPoint Presentation</vt:lpstr>
      <vt:lpstr>PowerPoint Presentation</vt:lpstr>
      <vt:lpstr>Summary of Key Takeaways</vt:lpstr>
      <vt:lpstr>We are a Young and Energetic Team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FUNG Yi R. (May)</dc:creator>
  <cp:lastModifiedBy>FUNG Yi R. (May)</cp:lastModifiedBy>
  <cp:revision>204</cp:revision>
  <cp:lastPrinted>2025-11-26T22:00:35Z</cp:lastPrinted>
  <dcterms:created xsi:type="dcterms:W3CDTF">2025-08-09T02:38:23Z</dcterms:created>
  <dcterms:modified xsi:type="dcterms:W3CDTF">2026-01-26T04:50:52Z</dcterms:modified>
</cp:coreProperties>
</file>